
<file path=[Content_Types].xml><?xml version="1.0" encoding="utf-8"?>
<Types xmlns="http://schemas.openxmlformats.org/package/2006/content-types">
  <Default Extension="png" ContentType="image/png"/>
  <Default Extension="svg" ContentType="image/svg+xml"/>
  <Default Extension="bin" ContentType="application/vnd.openxmlformats-officedocument.oleObject"/>
  <Default Extension="m4a" ContentType="audio/mp4"/>
  <Default Extension="emf" ContentType="image/x-emf"/>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9" r:id="rId1"/>
  </p:sldMasterIdLst>
  <p:notesMasterIdLst>
    <p:notesMasterId r:id="rId33"/>
  </p:notesMasterIdLst>
  <p:handoutMasterIdLst>
    <p:handoutMasterId r:id="rId34"/>
  </p:handoutMasterIdLst>
  <p:sldIdLst>
    <p:sldId id="256" r:id="rId2"/>
    <p:sldId id="258" r:id="rId3"/>
    <p:sldId id="259" r:id="rId4"/>
    <p:sldId id="260" r:id="rId5"/>
    <p:sldId id="261" r:id="rId6"/>
    <p:sldId id="262" r:id="rId7"/>
    <p:sldId id="263" r:id="rId8"/>
    <p:sldId id="264" r:id="rId9"/>
    <p:sldId id="265" r:id="rId10"/>
    <p:sldId id="266" r:id="rId11"/>
    <p:sldId id="270" r:id="rId12"/>
    <p:sldId id="267" r:id="rId13"/>
    <p:sldId id="268" r:id="rId14"/>
    <p:sldId id="269" r:id="rId15"/>
    <p:sldId id="271" r:id="rId16"/>
    <p:sldId id="272" r:id="rId17"/>
    <p:sldId id="273" r:id="rId18"/>
    <p:sldId id="274" r:id="rId19"/>
    <p:sldId id="275" r:id="rId20"/>
    <p:sldId id="276" r:id="rId21"/>
    <p:sldId id="277" r:id="rId22"/>
    <p:sldId id="278" r:id="rId23"/>
    <p:sldId id="279" r:id="rId24"/>
    <p:sldId id="281" r:id="rId25"/>
    <p:sldId id="282" r:id="rId26"/>
    <p:sldId id="284" r:id="rId27"/>
    <p:sldId id="285" r:id="rId28"/>
    <p:sldId id="287" r:id="rId29"/>
    <p:sldId id="288" r:id="rId30"/>
    <p:sldId id="302" r:id="rId31"/>
    <p:sldId id="303" r:id="rId32"/>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258"/>
    <p:restoredTop sz="81723" autoAdjust="0"/>
  </p:normalViewPr>
  <p:slideViewPr>
    <p:cSldViewPr>
      <p:cViewPr varScale="1">
        <p:scale>
          <a:sx n="74" d="100"/>
          <a:sy n="74" d="100"/>
        </p:scale>
        <p:origin x="1167" y="39"/>
      </p:cViewPr>
      <p:guideLst>
        <p:guide orient="horz" pos="2160"/>
        <p:guide pos="2880"/>
      </p:guideLst>
    </p:cSldViewPr>
  </p:slideViewPr>
  <p:notesTextViewPr>
    <p:cViewPr>
      <p:scale>
        <a:sx n="100" d="100"/>
        <a:sy n="100" d="100"/>
      </p:scale>
      <p:origin x="0" y="0"/>
    </p:cViewPr>
  </p:notesTextViewPr>
  <p:sorterViewPr>
    <p:cViewPr>
      <p:scale>
        <a:sx n="66" d="100"/>
        <a:sy n="66" d="100"/>
      </p:scale>
      <p:origin x="0" y="-2241"/>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72C38AB-D1A3-7041-9365-A62E96ACD83F}" type="datetimeFigureOut">
              <a:rPr kumimoji="1" lang="zh-CN" altLang="en-US" smtClean="0"/>
              <a:t>2020/5/23</a:t>
            </a:fld>
            <a:endParaRPr kumimoji="1"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C112508-DE40-3148-91F0-58C6DF182848}" type="slidenum">
              <a:rPr kumimoji="1" lang="zh-CN" altLang="en-US" smtClean="0"/>
              <a:t>‹#›</a:t>
            </a:fld>
            <a:endParaRPr kumimoji="1" lang="zh-CN" altLang="en-US"/>
          </a:p>
        </p:txBody>
      </p:sp>
    </p:spTree>
    <p:extLst>
      <p:ext uri="{BB962C8B-B14F-4D97-AF65-F5344CB8AC3E}">
        <p14:creationId xmlns:p14="http://schemas.microsoft.com/office/powerpoint/2010/main" val="2621124984"/>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media/image4.sv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BD4202B6-015A-43F6-8CD9-5127BFBA1652}" type="datetimeFigureOut">
              <a:rPr lang="zh-CN" altLang="en-US"/>
              <a:pPr>
                <a:defRPr/>
              </a:pPr>
              <a:t>2020/5/23</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E6650C5F-C4B4-40D0-9282-FAF51899EDAD}" type="slidenum">
              <a:rPr lang="zh-CN" altLang="en-US"/>
              <a:pPr>
                <a:defRPr/>
              </a:pPr>
              <a:t>‹#›</a:t>
            </a:fld>
            <a:endParaRPr lang="zh-CN" altLang="en-US"/>
          </a:p>
        </p:txBody>
      </p:sp>
    </p:spTree>
    <p:extLst>
      <p:ext uri="{BB962C8B-B14F-4D97-AF65-F5344CB8AC3E}">
        <p14:creationId xmlns:p14="http://schemas.microsoft.com/office/powerpoint/2010/main" val="169342983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51203" name="备注占位符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zh-CN"/>
              <a:t>σ=sigma</a:t>
            </a:r>
            <a:endParaRPr lang="zh-CN" altLang="en-US"/>
          </a:p>
        </p:txBody>
      </p:sp>
      <p:sp>
        <p:nvSpPr>
          <p:cNvPr id="51204" name="灯片编号占位符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fld id="{95DAEFA8-AA09-4D85-A6CE-27BFCAF2880B}" type="slidenum">
              <a:rPr lang="zh-CN" altLang="en-US" smtClean="0"/>
              <a:pPr eaLnBrk="1" hangingPunct="1"/>
              <a:t>10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证明要点：建立</a:t>
            </a:r>
            <a:r>
              <a:rPr kumimoji="1" lang="en-US" altLang="zh-CN" dirty="0"/>
              <a:t>LRU</a:t>
            </a:r>
            <a:r>
              <a:rPr kumimoji="1" lang="zh-CN" altLang="en-US" dirty="0"/>
              <a:t>算法操作开销与最优算法操作开销之间的关系，其比值就是竞争比。</a:t>
            </a:r>
          </a:p>
        </p:txBody>
      </p:sp>
      <p:sp>
        <p:nvSpPr>
          <p:cNvPr id="4" name="幻灯片编号占位符 3"/>
          <p:cNvSpPr>
            <a:spLocks noGrp="1"/>
          </p:cNvSpPr>
          <p:nvPr>
            <p:ph type="sldNum" sz="quarter" idx="10"/>
          </p:nvPr>
        </p:nvSpPr>
        <p:spPr/>
        <p:txBody>
          <a:bodyPr/>
          <a:lstStyle/>
          <a:p>
            <a:pPr>
              <a:defRPr/>
            </a:pPr>
            <a:fld id="{E6650C5F-C4B4-40D0-9282-FAF51899EDAD}" type="slidenum">
              <a:rPr lang="zh-CN" altLang="en-US" smtClean="0"/>
              <a:pPr>
                <a:defRPr/>
              </a:pPr>
              <a:t>15</a:t>
            </a:fld>
            <a:endParaRPr lang="zh-CN" altLang="en-US"/>
          </a:p>
        </p:txBody>
      </p:sp>
    </p:spTree>
    <p:extLst>
      <p:ext uri="{BB962C8B-B14F-4D97-AF65-F5344CB8AC3E}">
        <p14:creationId xmlns:p14="http://schemas.microsoft.com/office/powerpoint/2010/main" val="3796350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初始状态由算法决定，属于算法初始化部分。因此假定其初始状态一样是不失一般性的。</a:t>
            </a:r>
          </a:p>
        </p:txBody>
      </p:sp>
      <p:sp>
        <p:nvSpPr>
          <p:cNvPr id="4" name="幻灯片编号占位符 3"/>
          <p:cNvSpPr>
            <a:spLocks noGrp="1"/>
          </p:cNvSpPr>
          <p:nvPr>
            <p:ph type="sldNum" sz="quarter" idx="10"/>
          </p:nvPr>
        </p:nvSpPr>
        <p:spPr/>
        <p:txBody>
          <a:bodyPr/>
          <a:lstStyle/>
          <a:p>
            <a:pPr>
              <a:defRPr/>
            </a:pPr>
            <a:fld id="{E6650C5F-C4B4-40D0-9282-FAF51899EDAD}" type="slidenum">
              <a:rPr lang="zh-CN" altLang="en-US" smtClean="0"/>
              <a:pPr>
                <a:defRPr/>
              </a:pPr>
              <a:t>16</a:t>
            </a:fld>
            <a:endParaRPr lang="zh-CN" altLang="en-US"/>
          </a:p>
        </p:txBody>
      </p:sp>
    </p:spTree>
    <p:extLst>
      <p:ext uri="{BB962C8B-B14F-4D97-AF65-F5344CB8AC3E}">
        <p14:creationId xmlns:p14="http://schemas.microsoft.com/office/powerpoint/2010/main" val="3244650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分三种情形讨论：</a:t>
            </a:r>
            <a:endParaRPr kumimoji="1" lang="en-US" altLang="zh-CN" dirty="0"/>
          </a:p>
          <a:p>
            <a:r>
              <a:rPr kumimoji="1" lang="en-US" altLang="zh-CN" dirty="0"/>
              <a:t>1</a:t>
            </a:r>
            <a:r>
              <a:rPr kumimoji="1" lang="zh-CN" altLang="en-US" dirty="0"/>
              <a:t>、</a:t>
            </a:r>
            <a:r>
              <a:rPr kumimoji="1" lang="en-US" altLang="zh-CN" dirty="0"/>
              <a:t>k</a:t>
            </a:r>
            <a:r>
              <a:rPr kumimoji="1" lang="zh-CN" altLang="en-US" dirty="0"/>
              <a:t>个页面缺失与</a:t>
            </a:r>
            <a:r>
              <a:rPr kumimoji="1" lang="en-US" altLang="zh-CN" dirty="0"/>
              <a:t>p</a:t>
            </a:r>
            <a:r>
              <a:rPr kumimoji="1" lang="zh-CN" altLang="en-US" dirty="0"/>
              <a:t>均互不同；</a:t>
            </a:r>
            <a:endParaRPr kumimoji="1" lang="en-US" altLang="zh-CN" dirty="0"/>
          </a:p>
          <a:p>
            <a:r>
              <a:rPr kumimoji="1" lang="en-US" altLang="zh-CN" dirty="0"/>
              <a:t>2</a:t>
            </a:r>
            <a:r>
              <a:rPr kumimoji="1" lang="zh-CN" altLang="en-US" dirty="0"/>
              <a:t>、</a:t>
            </a:r>
            <a:r>
              <a:rPr kumimoji="1" lang="en-US" altLang="zh-CN" dirty="0"/>
              <a:t>k</a:t>
            </a:r>
            <a:r>
              <a:rPr kumimoji="1" lang="zh-CN" altLang="en-US" dirty="0"/>
              <a:t>个页面缺失存在页面重复；</a:t>
            </a:r>
            <a:endParaRPr kumimoji="1" lang="en-US" altLang="zh-CN" dirty="0"/>
          </a:p>
          <a:p>
            <a:r>
              <a:rPr kumimoji="1" lang="en-US" altLang="zh-CN" dirty="0"/>
              <a:t>3</a:t>
            </a:r>
            <a:r>
              <a:rPr kumimoji="1" lang="zh-CN" altLang="en-US" dirty="0"/>
              <a:t>、</a:t>
            </a:r>
            <a:r>
              <a:rPr kumimoji="1" lang="en-US" altLang="zh-CN" dirty="0"/>
              <a:t>k</a:t>
            </a:r>
            <a:r>
              <a:rPr kumimoji="1" lang="zh-CN" altLang="en-US" dirty="0"/>
              <a:t>个页面缺失包括</a:t>
            </a:r>
            <a:r>
              <a:rPr kumimoji="1" lang="en-US" altLang="zh-CN" dirty="0"/>
              <a:t>p</a:t>
            </a:r>
            <a:r>
              <a:rPr kumimoji="1" lang="zh-CN" altLang="en-US" dirty="0"/>
              <a:t>页面缺失。</a:t>
            </a:r>
            <a:endParaRPr kumimoji="1" lang="en-US" altLang="zh-CN" dirty="0"/>
          </a:p>
          <a:p>
            <a:r>
              <a:rPr kumimoji="1" lang="zh-CN" altLang="en-US" dirty="0"/>
              <a:t>证明要点：一个页面在最后一次被访问到其被替换之间的被访问不同的页面总数为</a:t>
            </a:r>
            <a:r>
              <a:rPr kumimoji="1" lang="en-US" altLang="zh-CN" dirty="0"/>
              <a:t> k</a:t>
            </a:r>
            <a:r>
              <a:rPr kumimoji="1" lang="zh-CN" altLang="en-US" dirty="0"/>
              <a:t>＋</a:t>
            </a:r>
            <a:r>
              <a:rPr kumimoji="1" lang="en-US" altLang="zh-CN" dirty="0"/>
              <a:t>1</a:t>
            </a:r>
            <a:endParaRPr kumimoji="1" lang="zh-CN" altLang="en-US" dirty="0"/>
          </a:p>
        </p:txBody>
      </p:sp>
      <p:sp>
        <p:nvSpPr>
          <p:cNvPr id="4" name="幻灯片编号占位符 3"/>
          <p:cNvSpPr>
            <a:spLocks noGrp="1"/>
          </p:cNvSpPr>
          <p:nvPr>
            <p:ph type="sldNum" sz="quarter" idx="10"/>
          </p:nvPr>
        </p:nvSpPr>
        <p:spPr/>
        <p:txBody>
          <a:bodyPr/>
          <a:lstStyle/>
          <a:p>
            <a:pPr>
              <a:defRPr/>
            </a:pPr>
            <a:fld id="{E6650C5F-C4B4-40D0-9282-FAF51899EDAD}" type="slidenum">
              <a:rPr lang="zh-CN" altLang="en-US" smtClean="0"/>
              <a:pPr>
                <a:defRPr/>
              </a:pPr>
              <a:t>17</a:t>
            </a:fld>
            <a:endParaRPr lang="zh-CN" altLang="en-US"/>
          </a:p>
        </p:txBody>
      </p:sp>
    </p:spTree>
    <p:extLst>
      <p:ext uri="{BB962C8B-B14F-4D97-AF65-F5344CB8AC3E}">
        <p14:creationId xmlns:p14="http://schemas.microsoft.com/office/powerpoint/2010/main" val="1339164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lvl1pPr>
              <a:defRPr>
                <a:latin typeface="+mj-lt"/>
                <a:ea typeface="+mj-ea"/>
              </a:defRPr>
            </a:lvl1pPr>
          </a:lstStyle>
          <a:p>
            <a:r>
              <a:rPr lang="zh-CN" altLang="en-US"/>
              <a:t>单击此处编辑母版标题样式</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latin typeface="+mn-lt"/>
                <a:ea typeface="+mn-ea"/>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dirty="0"/>
          </a:p>
        </p:txBody>
      </p:sp>
    </p:spTree>
  </p:cSld>
  <p:clrMapOvr>
    <a:masterClrMapping/>
  </p:clrMapOvr>
  <p:transition>
    <p:wedg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6A61A06D-D279-480A-A336-4B1AE963F280}" type="slidenum">
              <a:rPr lang="en-US" altLang="zh-CN" smtClean="0"/>
              <a:pPr>
                <a:defRPr/>
              </a:pPr>
              <a:t>‹#›</a:t>
            </a:fld>
            <a:endParaRPr lang="en-US" altLang="zh-CN"/>
          </a:p>
        </p:txBody>
      </p:sp>
    </p:spTree>
  </p:cSld>
  <p:clrMapOvr>
    <a:masterClrMapping/>
  </p:clrMapOvr>
  <p:transition>
    <p:wedg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83582B3F-2B4A-4998-B113-7955165ACA9C}" type="slidenum">
              <a:rPr lang="en-US" altLang="zh-CN" smtClean="0"/>
              <a:pPr>
                <a:defRPr/>
              </a:pPr>
              <a:t>‹#›</a:t>
            </a:fld>
            <a:endParaRPr lang="en-US" altLang="zh-CN"/>
          </a:p>
        </p:txBody>
      </p:sp>
    </p:spTree>
  </p:cSld>
  <p:clrMapOvr>
    <a:masterClrMapping/>
  </p:clrMapOvr>
  <p:transition>
    <p:wedg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fourObj" preserve="1">
  <p:cSld name="标题和四项内容">
    <p:spTree>
      <p:nvGrpSpPr>
        <p:cNvPr id="1" name=""/>
        <p:cNvGrpSpPr/>
        <p:nvPr/>
      </p:nvGrpSpPr>
      <p:grpSpPr>
        <a:xfrm>
          <a:off x="0" y="0"/>
          <a:ext cx="0" cy="0"/>
          <a:chOff x="0" y="0"/>
          <a:chExt cx="0" cy="0"/>
        </a:xfrm>
      </p:grpSpPr>
      <p:sp>
        <p:nvSpPr>
          <p:cNvPr id="2" name="标题 1"/>
          <p:cNvSpPr>
            <a:spLocks noGrp="1"/>
          </p:cNvSpPr>
          <p:nvPr>
            <p:ph type="title" sz="quarter"/>
          </p:nvPr>
        </p:nvSpPr>
        <p:spPr>
          <a:xfrm>
            <a:off x="457200" y="274638"/>
            <a:ext cx="8229600" cy="1143000"/>
          </a:xfrm>
        </p:spPr>
        <p:txBody>
          <a:bodyPr/>
          <a:lstStyle/>
          <a:p>
            <a:r>
              <a:rPr lang="zh-CN" altLang="en-US"/>
              <a:t>单击此处编辑母版标题样式</a:t>
            </a:r>
          </a:p>
        </p:txBody>
      </p:sp>
      <p:sp>
        <p:nvSpPr>
          <p:cNvPr id="3" name="内容占位符 2"/>
          <p:cNvSpPr>
            <a:spLocks noGrp="1"/>
          </p:cNvSpPr>
          <p:nvPr>
            <p:ph sz="quarter" idx="1"/>
          </p:nvPr>
        </p:nvSpPr>
        <p:spPr>
          <a:xfrm>
            <a:off x="457200" y="1600200"/>
            <a:ext cx="4038600" cy="21859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quarter" idx="2"/>
          </p:nvPr>
        </p:nvSpPr>
        <p:spPr>
          <a:xfrm>
            <a:off x="4648200" y="1600200"/>
            <a:ext cx="4038600" cy="21859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内容占位符 4"/>
          <p:cNvSpPr>
            <a:spLocks noGrp="1"/>
          </p:cNvSpPr>
          <p:nvPr>
            <p:ph sz="quarter" idx="3"/>
          </p:nvPr>
        </p:nvSpPr>
        <p:spPr>
          <a:xfrm>
            <a:off x="457200" y="3938588"/>
            <a:ext cx="4038600" cy="218757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内容占位符 5"/>
          <p:cNvSpPr>
            <a:spLocks noGrp="1"/>
          </p:cNvSpPr>
          <p:nvPr>
            <p:ph sz="quarter" idx="4"/>
          </p:nvPr>
        </p:nvSpPr>
        <p:spPr>
          <a:xfrm>
            <a:off x="4648200" y="3938588"/>
            <a:ext cx="4038600" cy="218757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pPr>
              <a:defRPr/>
            </a:pPr>
            <a:fld id="{C776E3C6-D72E-4E0C-A191-8CE66F6D0BB0}" type="slidenum">
              <a:rPr lang="en-US" altLang="zh-CN" smtClean="0"/>
              <a:pPr>
                <a:defRPr/>
              </a:pPr>
              <a:t>‹#›</a:t>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OverObj" preserve="1">
  <p:cSld name="标题和文本在内容之上">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457200" y="1600200"/>
            <a:ext cx="8229600" cy="21859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457200" y="3938588"/>
            <a:ext cx="8229600" cy="218757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C776E3C6-D72E-4E0C-A191-8CE66F6D0BB0}" type="slidenum">
              <a:rPr lang="en-US" altLang="zh-CN" smtClean="0"/>
              <a:pPr>
                <a:defRPr/>
              </a:pPr>
              <a:t>‹#›</a:t>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457200" y="1600200"/>
            <a:ext cx="4038600" cy="452596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4648200" y="1600200"/>
            <a:ext cx="4038600" cy="452596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B8EA2BFF-803C-483F-9057-D3AA2BA7C1FC}" type="slidenum">
              <a:rPr lang="en-US" altLang="zh-CN" smtClean="0"/>
              <a:pPr>
                <a:defRPr/>
              </a:pPr>
              <a:t>‹#›</a:t>
            </a:fld>
            <a:endParaRPr lang="en-US" altLang="zh-CN"/>
          </a:p>
        </p:txBody>
      </p:sp>
    </p:spTree>
  </p:cSld>
  <p:clrMapOvr>
    <a:masterClrMapping/>
  </p:clrMapOvr>
  <p:transition>
    <p:wedg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a:t>单击此处编辑母版标题样式</a:t>
            </a:r>
          </a:p>
        </p:txBody>
      </p:sp>
      <p:sp>
        <p:nvSpPr>
          <p:cNvPr id="3" name="表格占位符 2"/>
          <p:cNvSpPr>
            <a:spLocks noGrp="1"/>
          </p:cNvSpPr>
          <p:nvPr>
            <p:ph type="tbl" idx="1"/>
          </p:nvPr>
        </p:nvSpPr>
        <p:spPr>
          <a:xfrm>
            <a:off x="457200" y="1600200"/>
            <a:ext cx="8229600" cy="4525963"/>
          </a:xfrm>
        </p:spPr>
        <p:txBody>
          <a:bodyPr/>
          <a:lstStyle/>
          <a:p>
            <a:pPr lvl="0"/>
            <a:r>
              <a:rPr lang="zh-CN" altLang="en-US" noProof="0"/>
              <a:t>单击图标添加表格</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C776E3C6-D72E-4E0C-A191-8CE66F6D0BB0}" type="slidenum">
              <a:rPr lang="en-US" altLang="zh-CN" smtClean="0"/>
              <a:pPr>
                <a:defRPr/>
              </a:pPr>
              <a:t>‹#›</a:t>
            </a:fld>
            <a:endParaRPr lang="en-US" alt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pPr>
              <a:defRPr/>
            </a:pPr>
            <a:endParaRPr lang="en-US" altLang="zh-CN"/>
          </a:p>
        </p:txBody>
      </p:sp>
      <p:sp>
        <p:nvSpPr>
          <p:cNvPr id="4" name="页脚占位符 3"/>
          <p:cNvSpPr>
            <a:spLocks noGrp="1"/>
          </p:cNvSpPr>
          <p:nvPr>
            <p:ph type="ftr" sz="quarter" idx="11"/>
          </p:nvPr>
        </p:nvSpPr>
        <p:spPr/>
        <p:txBody>
          <a:bodyPr/>
          <a:lstStyle/>
          <a:p>
            <a:pPr>
              <a:defRPr/>
            </a:pPr>
            <a:endParaRPr lang="en-US" altLang="zh-CN"/>
          </a:p>
        </p:txBody>
      </p:sp>
      <p:sp>
        <p:nvSpPr>
          <p:cNvPr id="5" name="幻灯片编号占位符 4"/>
          <p:cNvSpPr>
            <a:spLocks noGrp="1"/>
          </p:cNvSpPr>
          <p:nvPr>
            <p:ph type="sldNum" sz="quarter" idx="12"/>
          </p:nvPr>
        </p:nvSpPr>
        <p:spPr/>
        <p:txBody>
          <a:bodyPr/>
          <a:lstStyle/>
          <a:p>
            <a:pPr>
              <a:defRPr/>
            </a:pPr>
            <a:fld id="{C776E3C6-D72E-4E0C-A191-8CE66F6D0BB0}" type="slidenum">
              <a:rPr lang="en-US" altLang="zh-CN" smtClean="0"/>
              <a:pPr>
                <a:defRPr/>
              </a:pPr>
              <a:t>‹#›</a:t>
            </a:fld>
            <a:endParaRPr lang="en-US" altLang="zh-CN"/>
          </a:p>
        </p:txBody>
      </p:sp>
    </p:spTree>
    <p:extLst>
      <p:ext uri="{BB962C8B-B14F-4D97-AF65-F5344CB8AC3E}">
        <p14:creationId xmlns:p14="http://schemas.microsoft.com/office/powerpoint/2010/main" val="27732440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zh-CN" alt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F37794DF-7615-49F9-9E7A-99F49D5CDDB9}" type="slidenum">
              <a:rPr lang="en-US" altLang="zh-CN" smtClean="0"/>
              <a:pPr>
                <a:defRPr/>
              </a:pPr>
              <a:t>‹#›</a:t>
            </a:fld>
            <a:endParaRPr lang="en-US" altLang="zh-CN"/>
          </a:p>
        </p:txBody>
      </p:sp>
    </p:spTree>
  </p:cSld>
  <p:clrMapOvr>
    <a:masterClrMapping/>
  </p:clrMapOvr>
  <p:transition>
    <p:wedg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B70A5E21-1261-4D2F-A51A-17CDD01A2421}" type="slidenum">
              <a:rPr lang="en-US" altLang="zh-CN" smtClean="0"/>
              <a:pPr>
                <a:defRPr/>
              </a:pPr>
              <a:t>‹#›</a:t>
            </a:fld>
            <a:endParaRPr lang="en-US" altLang="zh-CN"/>
          </a:p>
        </p:txBody>
      </p:sp>
    </p:spTree>
  </p:cSld>
  <p:clrMapOvr>
    <a:masterClrMapping/>
  </p:clrMapOvr>
  <p:transition>
    <p:wedg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BDAA63C6-F477-4BE1-A966-12718615263B}" type="slidenum">
              <a:rPr lang="en-US" altLang="zh-CN" smtClean="0"/>
              <a:pPr>
                <a:defRPr/>
              </a:pPr>
              <a:t>‹#›</a:t>
            </a:fld>
            <a:endParaRPr lang="en-US" altLang="zh-CN"/>
          </a:p>
        </p:txBody>
      </p:sp>
    </p:spTree>
  </p:cSld>
  <p:clrMapOvr>
    <a:masterClrMapping/>
  </p:clrMapOvr>
  <p:transition>
    <p:wedg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pPr>
              <a:defRPr/>
            </a:pPr>
            <a:fld id="{D18E1F2A-0929-494A-AC77-DA1264B6466A}" type="slidenum">
              <a:rPr lang="en-US" altLang="zh-CN" smtClean="0"/>
              <a:pPr>
                <a:defRPr/>
              </a:pPr>
              <a:t>‹#›</a:t>
            </a:fld>
            <a:endParaRPr lang="en-US" altLang="zh-CN"/>
          </a:p>
        </p:txBody>
      </p:sp>
    </p:spTree>
  </p:cSld>
  <p:clrMapOvr>
    <a:masterClrMapping/>
  </p:clrMapOvr>
  <p:transition>
    <p:wedg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pPr>
              <a:defRPr/>
            </a:pPr>
            <a:fld id="{0D63FD50-D5F0-4E46-A6AF-5EF3C0BC887A}" type="slidenum">
              <a:rPr lang="en-US" altLang="zh-CN" smtClean="0"/>
              <a:pPr>
                <a:defRPr/>
              </a:pPr>
              <a:t>‹#›</a:t>
            </a:fld>
            <a:endParaRPr lang="en-US" altLang="zh-CN"/>
          </a:p>
        </p:txBody>
      </p:sp>
    </p:spTree>
  </p:cSld>
  <p:clrMapOvr>
    <a:masterClrMapping/>
  </p:clrMapOvr>
  <p:transition>
    <p:wedg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pPr>
              <a:defRPr/>
            </a:pPr>
            <a:fld id="{D220788F-76A5-4CD5-B934-7176D582418A}" type="slidenum">
              <a:rPr lang="en-US" altLang="zh-CN" smtClean="0"/>
              <a:pPr>
                <a:defRPr/>
              </a:pPr>
              <a:t>‹#›</a:t>
            </a:fld>
            <a:endParaRPr lang="en-US" altLang="zh-CN"/>
          </a:p>
        </p:txBody>
      </p:sp>
    </p:spTree>
  </p:cSld>
  <p:clrMapOvr>
    <a:masterClrMapping/>
  </p:clrMapOvr>
  <p:transition>
    <p:wedg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94B01B71-3E99-4641-B4C1-EF37E37CBB71}" type="slidenum">
              <a:rPr lang="en-US" altLang="zh-CN" smtClean="0"/>
              <a:pPr>
                <a:defRPr/>
              </a:pPr>
              <a:t>‹#›</a:t>
            </a:fld>
            <a:endParaRPr lang="en-US" altLang="zh-CN"/>
          </a:p>
        </p:txBody>
      </p:sp>
    </p:spTree>
  </p:cSld>
  <p:clrMapOvr>
    <a:masterClrMapping/>
  </p:clrMapOvr>
  <p:transition>
    <p:wedg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将图片拖动到占位符，或单击添加图标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3D83F288-4652-42AA-9BBB-9EE4497100F7}" type="slidenum">
              <a:rPr lang="en-US" altLang="zh-CN" smtClean="0"/>
              <a:pPr>
                <a:defRPr/>
              </a:pPr>
              <a:t>‹#›</a:t>
            </a:fld>
            <a:endParaRPr lang="en-US" altLang="zh-CN"/>
          </a:p>
        </p:txBody>
      </p:sp>
    </p:spTree>
  </p:cSld>
  <p:clrMapOvr>
    <a:masterClrMapping/>
  </p:clrMapOvr>
  <p:transition>
    <p:wedg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8"/>
          <a:srcRect/>
          <a:tile tx="0" ty="0" sx="100000" sy="100000" flip="none" algn="tl"/>
        </a:blip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bwMode="auto">
          <a:xfrm>
            <a:off x="457200" y="274638"/>
            <a:ext cx="8229600" cy="792162"/>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sp>
        <p:nvSpPr>
          <p:cNvPr id="12291" name="Rectangle 3"/>
          <p:cNvSpPr>
            <a:spLocks noGrp="1" noChangeArrowheads="1"/>
          </p:cNvSpPr>
          <p:nvPr>
            <p:ph type="body" idx="1"/>
          </p:nvPr>
        </p:nvSpPr>
        <p:spPr bwMode="auto">
          <a:xfrm>
            <a:off x="457200" y="1219200"/>
            <a:ext cx="8229600" cy="5105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28" name="Rectangle 4"/>
          <p:cNvSpPr>
            <a:spLocks noGrp="1" noChangeArrowheads="1"/>
          </p:cNvSpPr>
          <p:nvPr>
            <p:ph type="dt" sz="half" idx="2"/>
          </p:nvPr>
        </p:nvSpPr>
        <p:spPr bwMode="auto">
          <a:xfrm>
            <a:off x="457200" y="6400799"/>
            <a:ext cx="16002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smtClean="0">
                <a:ea typeface="宋体" pitchFamily="2"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6400799"/>
            <a:ext cx="28956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smtClean="0">
                <a:ea typeface="宋体" pitchFamily="2" charset="-122"/>
              </a:defRPr>
            </a:lvl1pPr>
          </a:lstStyle>
          <a:p>
            <a:pPr>
              <a:defRPr/>
            </a:pPr>
            <a:endParaRPr lang="en-US" altLang="zh-CN" dirty="0"/>
          </a:p>
        </p:txBody>
      </p:sp>
      <p:sp>
        <p:nvSpPr>
          <p:cNvPr id="1030" name="Rectangle 6"/>
          <p:cNvSpPr>
            <a:spLocks noGrp="1" noChangeArrowheads="1"/>
          </p:cNvSpPr>
          <p:nvPr>
            <p:ph type="sldNum" sz="quarter" idx="4"/>
          </p:nvPr>
        </p:nvSpPr>
        <p:spPr bwMode="auto">
          <a:xfrm>
            <a:off x="8077200" y="6400799"/>
            <a:ext cx="6096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ea typeface="宋体" pitchFamily="2" charset="-122"/>
              </a:defRPr>
            </a:lvl1pPr>
          </a:lstStyle>
          <a:p>
            <a:pPr>
              <a:defRPr/>
            </a:pPr>
            <a:fld id="{C776E3C6-D72E-4E0C-A191-8CE66F6D0BB0}" type="slidenum">
              <a:rPr lang="en-US" altLang="zh-CN" smtClean="0"/>
              <a:pPr>
                <a:defRPr/>
              </a:pPr>
              <a:t>‹#›</a:t>
            </a:fld>
            <a:endParaRPr lang="en-US" altLang="zh-CN"/>
          </a:p>
        </p:txBody>
      </p:sp>
      <p:sp>
        <p:nvSpPr>
          <p:cNvPr id="7" name="Rectangle 7"/>
          <p:cNvSpPr>
            <a:spLocks noChangeArrowheads="1"/>
          </p:cNvSpPr>
          <p:nvPr/>
        </p:nvSpPr>
        <p:spPr bwMode="auto">
          <a:xfrm>
            <a:off x="5867400" y="28917"/>
            <a:ext cx="3276600" cy="369332"/>
          </a:xfrm>
          <a:prstGeom prst="rect">
            <a:avLst/>
          </a:prstGeom>
          <a:noFill/>
          <a:ln w="9525">
            <a:noFill/>
            <a:miter lim="800000"/>
            <a:headEnd/>
            <a:tailEnd/>
          </a:ln>
          <a:effectLst/>
        </p:spPr>
        <p:txBody>
          <a:bodyPr wrap="square" anchor="ctr">
            <a:spAutoFit/>
          </a:bodyPr>
          <a:lstStyle/>
          <a:p>
            <a:pPr algn="r"/>
            <a:r>
              <a:rPr lang="en-US" altLang="zh-CN" i="1" dirty="0">
                <a:solidFill>
                  <a:schemeClr val="accent6">
                    <a:lumMod val="60000"/>
                    <a:lumOff val="40000"/>
                  </a:schemeClr>
                </a:solidFill>
              </a:rPr>
              <a:t>Algorithm Design and Analysis</a:t>
            </a:r>
            <a:endParaRPr lang="zh-CN" altLang="en-US" i="1" dirty="0">
              <a:solidFill>
                <a:schemeClr val="accent6">
                  <a:lumMod val="60000"/>
                  <a:lumOff val="40000"/>
                </a:schemeClr>
              </a:solidFill>
            </a:endParaRPr>
          </a:p>
        </p:txBody>
      </p:sp>
    </p:spTree>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Lst>
  <p:transition>
    <p:wedge/>
  </p:transition>
  <p:txStyles>
    <p:titleStyle>
      <a:lvl1pPr algn="ctr" rtl="0" eaLnBrk="1" fontAlgn="base" hangingPunct="1">
        <a:spcBef>
          <a:spcPct val="0"/>
        </a:spcBef>
        <a:spcAft>
          <a:spcPct val="0"/>
        </a:spcAft>
        <a:defRPr sz="3600" baseline="0">
          <a:solidFill>
            <a:schemeClr val="tx2"/>
          </a:solidFill>
          <a:latin typeface="+mj-lt"/>
          <a:ea typeface="+mj-ea"/>
          <a:cs typeface="Times New Roman" pitchFamily="18" charset="0"/>
        </a:defRPr>
      </a:lvl1pPr>
      <a:lvl2pPr algn="ctr" rtl="0" eaLnBrk="1" fontAlgn="base" hangingPunct="1">
        <a:spcBef>
          <a:spcPct val="0"/>
        </a:spcBef>
        <a:spcAft>
          <a:spcPct val="0"/>
        </a:spcAft>
        <a:defRPr sz="4400">
          <a:solidFill>
            <a:schemeClr val="tx2"/>
          </a:solidFill>
          <a:latin typeface="Times New Roman" pitchFamily="18" charset="0"/>
          <a:ea typeface="宋体" pitchFamily="2" charset="-122"/>
          <a:cs typeface="Times New Roman" pitchFamily="18" charset="0"/>
        </a:defRPr>
      </a:lvl2pPr>
      <a:lvl3pPr algn="ctr" rtl="0" eaLnBrk="1" fontAlgn="base" hangingPunct="1">
        <a:spcBef>
          <a:spcPct val="0"/>
        </a:spcBef>
        <a:spcAft>
          <a:spcPct val="0"/>
        </a:spcAft>
        <a:defRPr sz="4400">
          <a:solidFill>
            <a:schemeClr val="tx2"/>
          </a:solidFill>
          <a:latin typeface="Times New Roman" pitchFamily="18" charset="0"/>
          <a:ea typeface="宋体" pitchFamily="2" charset="-122"/>
          <a:cs typeface="Times New Roman" pitchFamily="18" charset="0"/>
        </a:defRPr>
      </a:lvl3pPr>
      <a:lvl4pPr algn="ctr" rtl="0" eaLnBrk="1" fontAlgn="base" hangingPunct="1">
        <a:spcBef>
          <a:spcPct val="0"/>
        </a:spcBef>
        <a:spcAft>
          <a:spcPct val="0"/>
        </a:spcAft>
        <a:defRPr sz="4400">
          <a:solidFill>
            <a:schemeClr val="tx2"/>
          </a:solidFill>
          <a:latin typeface="Times New Roman" pitchFamily="18" charset="0"/>
          <a:ea typeface="宋体" pitchFamily="2" charset="-122"/>
          <a:cs typeface="Times New Roman" pitchFamily="18" charset="0"/>
        </a:defRPr>
      </a:lvl4pPr>
      <a:lvl5pPr algn="ctr" rtl="0" eaLnBrk="1" fontAlgn="base" hangingPunct="1">
        <a:spcBef>
          <a:spcPct val="0"/>
        </a:spcBef>
        <a:spcAft>
          <a:spcPct val="0"/>
        </a:spcAft>
        <a:defRPr sz="4400">
          <a:solidFill>
            <a:schemeClr val="tx2"/>
          </a:solidFill>
          <a:latin typeface="Times New Roman" pitchFamily="18" charset="0"/>
          <a:ea typeface="宋体" pitchFamily="2" charset="-122"/>
          <a:cs typeface="Times New Roman" pitchFamily="18" charset="0"/>
        </a:defRPr>
      </a:lvl5pPr>
      <a:lvl6pPr marL="457200" algn="ctr" rtl="0" eaLnBrk="1" fontAlgn="base" hangingPunct="1">
        <a:spcBef>
          <a:spcPct val="0"/>
        </a:spcBef>
        <a:spcAft>
          <a:spcPct val="0"/>
        </a:spcAft>
        <a:defRPr sz="4400">
          <a:solidFill>
            <a:schemeClr val="tx2"/>
          </a:solidFill>
          <a:latin typeface="Arial" charset="0"/>
          <a:ea typeface="宋体" pitchFamily="2" charset="-122"/>
        </a:defRPr>
      </a:lvl6pPr>
      <a:lvl7pPr marL="914400" algn="ctr" rtl="0" eaLnBrk="1" fontAlgn="base" hangingPunct="1">
        <a:spcBef>
          <a:spcPct val="0"/>
        </a:spcBef>
        <a:spcAft>
          <a:spcPct val="0"/>
        </a:spcAft>
        <a:defRPr sz="4400">
          <a:solidFill>
            <a:schemeClr val="tx2"/>
          </a:solidFill>
          <a:latin typeface="Arial" charset="0"/>
          <a:ea typeface="宋体" pitchFamily="2" charset="-122"/>
        </a:defRPr>
      </a:lvl7pPr>
      <a:lvl8pPr marL="1371600" algn="ctr" rtl="0" eaLnBrk="1" fontAlgn="base" hangingPunct="1">
        <a:spcBef>
          <a:spcPct val="0"/>
        </a:spcBef>
        <a:spcAft>
          <a:spcPct val="0"/>
        </a:spcAft>
        <a:defRPr sz="4400">
          <a:solidFill>
            <a:schemeClr val="tx2"/>
          </a:solidFill>
          <a:latin typeface="Arial" charset="0"/>
          <a:ea typeface="宋体" pitchFamily="2" charset="-122"/>
        </a:defRPr>
      </a:lvl8pPr>
      <a:lvl9pPr marL="1828800" algn="ctr" rtl="0" eaLnBrk="1" fontAlgn="base" hangingPunct="1">
        <a:spcBef>
          <a:spcPct val="0"/>
        </a:spcBef>
        <a:spcAft>
          <a:spcPct val="0"/>
        </a:spcAft>
        <a:defRPr sz="4400">
          <a:solidFill>
            <a:schemeClr val="tx2"/>
          </a:solidFill>
          <a:latin typeface="Arial" charset="0"/>
          <a:ea typeface="宋体" pitchFamily="2" charset="-122"/>
        </a:defRPr>
      </a:lvl9pPr>
    </p:titleStyle>
    <p:bodyStyle>
      <a:lvl1pPr marL="342900" indent="-342900" algn="l" rtl="0" eaLnBrk="1" fontAlgn="base" hangingPunct="1">
        <a:lnSpc>
          <a:spcPct val="120000"/>
        </a:lnSpc>
        <a:spcBef>
          <a:spcPct val="20000"/>
        </a:spcBef>
        <a:spcAft>
          <a:spcPct val="0"/>
        </a:spcAft>
        <a:buChar char="•"/>
        <a:defRPr sz="2400" baseline="0">
          <a:solidFill>
            <a:schemeClr val="tx1"/>
          </a:solidFill>
          <a:latin typeface="Times New Roman"/>
          <a:ea typeface="+mn-ea"/>
          <a:cs typeface="Times New Roman" pitchFamily="18" charset="0"/>
        </a:defRPr>
      </a:lvl1pPr>
      <a:lvl2pPr marL="742950" indent="-285750" algn="l" rtl="0" eaLnBrk="1" fontAlgn="base" hangingPunct="1">
        <a:lnSpc>
          <a:spcPct val="120000"/>
        </a:lnSpc>
        <a:spcBef>
          <a:spcPct val="20000"/>
        </a:spcBef>
        <a:spcAft>
          <a:spcPct val="0"/>
        </a:spcAft>
        <a:buChar char="–"/>
        <a:defRPr sz="2400" baseline="0">
          <a:solidFill>
            <a:schemeClr val="tx1"/>
          </a:solidFill>
          <a:latin typeface="Times New Roman"/>
          <a:ea typeface="+mn-ea"/>
          <a:cs typeface="Times New Roman" pitchFamily="18" charset="0"/>
        </a:defRPr>
      </a:lvl2pPr>
      <a:lvl3pPr marL="1143000" indent="-228600" algn="l" rtl="0" eaLnBrk="1" fontAlgn="base" hangingPunct="1">
        <a:lnSpc>
          <a:spcPct val="120000"/>
        </a:lnSpc>
        <a:spcBef>
          <a:spcPct val="20000"/>
        </a:spcBef>
        <a:spcAft>
          <a:spcPct val="0"/>
        </a:spcAft>
        <a:buChar char="•"/>
        <a:defRPr sz="2400" baseline="0">
          <a:solidFill>
            <a:schemeClr val="tx1"/>
          </a:solidFill>
          <a:latin typeface="Times New Roman"/>
          <a:ea typeface="+mn-ea"/>
          <a:cs typeface="Times New Roman" pitchFamily="18" charset="0"/>
        </a:defRPr>
      </a:lvl3pPr>
      <a:lvl4pPr marL="1600200" indent="-228600" algn="l" rtl="0" eaLnBrk="1" fontAlgn="base" hangingPunct="1">
        <a:lnSpc>
          <a:spcPct val="120000"/>
        </a:lnSpc>
        <a:spcBef>
          <a:spcPct val="20000"/>
        </a:spcBef>
        <a:spcAft>
          <a:spcPct val="0"/>
        </a:spcAft>
        <a:buChar char="–"/>
        <a:defRPr sz="2400" baseline="0">
          <a:solidFill>
            <a:schemeClr val="tx1"/>
          </a:solidFill>
          <a:latin typeface="Times New Roman"/>
          <a:ea typeface="+mn-ea"/>
          <a:cs typeface="Times New Roman" pitchFamily="18" charset="0"/>
        </a:defRPr>
      </a:lvl4pPr>
      <a:lvl5pPr marL="2057400" indent="-228600" algn="l" rtl="0" eaLnBrk="1" fontAlgn="base" hangingPunct="1">
        <a:lnSpc>
          <a:spcPct val="120000"/>
        </a:lnSpc>
        <a:spcBef>
          <a:spcPct val="20000"/>
        </a:spcBef>
        <a:spcAft>
          <a:spcPct val="0"/>
        </a:spcAft>
        <a:buChar char="»"/>
        <a:defRPr sz="2400" baseline="0">
          <a:solidFill>
            <a:schemeClr val="tx1"/>
          </a:solidFill>
          <a:latin typeface="Times New Roman"/>
          <a:ea typeface="+mn-ea"/>
          <a:cs typeface="Times New Roman" pitchFamily="18" charset="0"/>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audio" Target="../media/media25.m4a"/><Relationship Id="rId7" Type="http://schemas.openxmlformats.org/officeDocument/2006/relationships/image" Target="../media/image2.png"/><Relationship Id="rId2" Type="http://schemas.microsoft.com/office/2007/relationships/media" Target="../media/media25.m4a"/><Relationship Id="rId1" Type="http://schemas.openxmlformats.org/officeDocument/2006/relationships/vmlDrawing" Target="../drawings/vmlDrawing1.vml"/><Relationship Id="rId6" Type="http://schemas.openxmlformats.org/officeDocument/2006/relationships/image" Target="../media/image5.emf"/><Relationship Id="rId5" Type="http://schemas.openxmlformats.org/officeDocument/2006/relationships/oleObject" Target="../embeddings/oleObject1.bin"/><Relationship Id="rId4"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audio" Target="../media/media27.m4a"/><Relationship Id="rId7" Type="http://schemas.openxmlformats.org/officeDocument/2006/relationships/oleObject" Target="../embeddings/oleObject3.bin"/><Relationship Id="rId2" Type="http://schemas.microsoft.com/office/2007/relationships/media" Target="../media/media27.m4a"/><Relationship Id="rId1" Type="http://schemas.openxmlformats.org/officeDocument/2006/relationships/vmlDrawing" Target="../drawings/vmlDrawing2.vml"/><Relationship Id="rId6" Type="http://schemas.openxmlformats.org/officeDocument/2006/relationships/image" Target="../media/image6.emf"/><Relationship Id="rId5" Type="http://schemas.openxmlformats.org/officeDocument/2006/relationships/oleObject" Target="../embeddings/oleObject2.bin"/><Relationship Id="rId4" Type="http://schemas.openxmlformats.org/officeDocument/2006/relationships/slideLayout" Target="../slideLayouts/slideLayout2.xml"/><Relationship Id="rId9"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4.sv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p:txBody>
          <a:bodyPr/>
          <a:lstStyle/>
          <a:p>
            <a:r>
              <a:rPr lang="zh-CN" altLang="en-US" dirty="0">
                <a:solidFill>
                  <a:srgbClr val="000000"/>
                </a:solidFill>
              </a:rPr>
              <a:t>在线算法</a:t>
            </a:r>
            <a:r>
              <a:rPr lang="en-US" altLang="zh-CN" dirty="0">
                <a:solidFill>
                  <a:srgbClr val="000000"/>
                </a:solidFill>
              </a:rPr>
              <a:t>——</a:t>
            </a:r>
            <a:r>
              <a:rPr lang="zh-CN" altLang="en-US" dirty="0">
                <a:solidFill>
                  <a:srgbClr val="000000"/>
                </a:solidFill>
              </a:rPr>
              <a:t>设计与分析</a:t>
            </a:r>
            <a:endParaRPr kumimoji="1" lang="zh-CN" altLang="en-US" dirty="0"/>
          </a:p>
        </p:txBody>
      </p:sp>
      <p:sp>
        <p:nvSpPr>
          <p:cNvPr id="5" name="副标题 4"/>
          <p:cNvSpPr>
            <a:spLocks noGrp="1"/>
          </p:cNvSpPr>
          <p:nvPr>
            <p:ph type="subTitle" idx="1"/>
          </p:nvPr>
        </p:nvSpPr>
        <p:spPr/>
        <p:txBody>
          <a:bodyPr/>
          <a:lstStyle/>
          <a:p>
            <a:r>
              <a:rPr kumimoji="1" lang="zh-CN" altLang="en-US" dirty="0"/>
              <a:t>北京大学</a:t>
            </a:r>
            <a:r>
              <a:rPr kumimoji="1" lang="zh-Hans" altLang="en-US" dirty="0"/>
              <a:t>信息科学技术学院</a:t>
            </a:r>
            <a:endParaRPr kumimoji="1" lang="zh-CN" altLang="en-US" dirty="0"/>
          </a:p>
        </p:txBody>
      </p:sp>
      <p:pic>
        <p:nvPicPr>
          <p:cNvPr id="2" name="音频 1">
            <a:hlinkClick r:id="" action="ppaction://media"/>
            <a:extLst>
              <a:ext uri="{FF2B5EF4-FFF2-40B4-BE49-F238E27FC236}">
                <a16:creationId xmlns:a16="http://schemas.microsoft.com/office/drawing/2014/main" id="{5CEB2B76-B70E-4818-8195-38098E451E4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advTm="10156"/>
    </mc:Choice>
    <mc:Fallback>
      <p:transition advTm="10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Rot="1" noChangeArrowheads="1"/>
          </p:cNvSpPr>
          <p:nvPr>
            <p:ph type="title"/>
          </p:nvPr>
        </p:nvSpPr>
        <p:spPr/>
        <p:txBody>
          <a:bodyPr/>
          <a:lstStyle/>
          <a:p>
            <a:pPr eaLnBrk="1" hangingPunct="1"/>
            <a:r>
              <a:rPr lang="zh-CN" altLang="en-US"/>
              <a:t>竞争比</a:t>
            </a:r>
          </a:p>
        </p:txBody>
      </p:sp>
      <p:sp>
        <p:nvSpPr>
          <p:cNvPr id="13315" name="Rectangle 3"/>
          <p:cNvSpPr>
            <a:spLocks noGrp="1" noRot="1" noChangeArrowheads="1"/>
          </p:cNvSpPr>
          <p:nvPr>
            <p:ph idx="1"/>
          </p:nvPr>
        </p:nvSpPr>
        <p:spPr/>
        <p:txBody>
          <a:bodyPr/>
          <a:lstStyle/>
          <a:p>
            <a:r>
              <a:rPr lang="zh-CN" altLang="en-US" dirty="0"/>
              <a:t>设在线算法</a:t>
            </a:r>
            <a:r>
              <a:rPr lang="en-US" altLang="zh-CN" b="1" dirty="0">
                <a:solidFill>
                  <a:srgbClr val="3C8C93"/>
                </a:solidFill>
              </a:rPr>
              <a:t>A</a:t>
            </a:r>
            <a:r>
              <a:rPr lang="zh-CN" altLang="en-US" dirty="0"/>
              <a:t>的输入序列为</a:t>
            </a:r>
            <a:r>
              <a:rPr lang="en-US" altLang="zh-CN" b="1" i="1" dirty="0" err="1">
                <a:solidFill>
                  <a:srgbClr val="3C8C93"/>
                </a:solidFill>
              </a:rPr>
              <a:t>σ</a:t>
            </a:r>
            <a:r>
              <a:rPr lang="zh-CN" altLang="en-US" dirty="0"/>
              <a:t>，耗费为</a:t>
            </a:r>
            <a:r>
              <a:rPr lang="en-US" altLang="zh-CN" b="1" i="1" dirty="0">
                <a:solidFill>
                  <a:srgbClr val="3C8C93"/>
                </a:solidFill>
              </a:rPr>
              <a:t>C</a:t>
            </a:r>
            <a:r>
              <a:rPr lang="en-US" altLang="zh-CN" b="1" baseline="-25000" dirty="0">
                <a:solidFill>
                  <a:srgbClr val="3C8C93"/>
                </a:solidFill>
              </a:rPr>
              <a:t>A</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a:t>
            </a:r>
            <a:r>
              <a:rPr lang="zh-CN" altLang="en-US" dirty="0"/>
              <a:t>，最优离线算法</a:t>
            </a:r>
            <a:r>
              <a:rPr lang="en-US" altLang="zh-CN" b="1" dirty="0">
                <a:solidFill>
                  <a:srgbClr val="3C8C93"/>
                </a:solidFill>
              </a:rPr>
              <a:t>OPT</a:t>
            </a:r>
            <a:r>
              <a:rPr lang="zh-CN" altLang="en-US" dirty="0"/>
              <a:t>的耗费为</a:t>
            </a:r>
            <a:r>
              <a:rPr lang="en-US" altLang="zh-CN" b="1" i="1" dirty="0">
                <a:solidFill>
                  <a:srgbClr val="3C8C93"/>
                </a:solidFill>
              </a:rPr>
              <a:t>C</a:t>
            </a:r>
            <a:r>
              <a:rPr lang="en-US" altLang="zh-CN" b="1" baseline="-25000" dirty="0">
                <a:solidFill>
                  <a:srgbClr val="3C8C93"/>
                </a:solidFill>
              </a:rPr>
              <a:t>OPT</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a:t>
            </a:r>
            <a:r>
              <a:rPr lang="zh-CN" altLang="en-US" dirty="0"/>
              <a:t>，如果存在非负整数</a:t>
            </a:r>
            <a:r>
              <a:rPr lang="en-US" altLang="zh-CN" b="1" i="1" dirty="0">
                <a:solidFill>
                  <a:srgbClr val="3C8C93"/>
                </a:solidFill>
              </a:rPr>
              <a:t>α</a:t>
            </a:r>
            <a:r>
              <a:rPr lang="zh-CN" altLang="en-US" dirty="0"/>
              <a:t>和</a:t>
            </a:r>
            <a:r>
              <a:rPr lang="en-US" altLang="zh-CN" b="1" i="1" dirty="0">
                <a:solidFill>
                  <a:srgbClr val="3C8C93"/>
                </a:solidFill>
              </a:rPr>
              <a:t>c</a:t>
            </a:r>
            <a:r>
              <a:rPr lang="zh-CN" altLang="en-US" dirty="0"/>
              <a:t>，使得</a:t>
            </a:r>
            <a:r>
              <a:rPr lang="en-US" altLang="zh-CN" b="1" i="1" dirty="0">
                <a:solidFill>
                  <a:srgbClr val="3C8C93"/>
                </a:solidFill>
              </a:rPr>
              <a:t>C</a:t>
            </a:r>
            <a:r>
              <a:rPr lang="en-US" altLang="zh-CN" b="1" baseline="-25000" dirty="0">
                <a:solidFill>
                  <a:srgbClr val="3C8C93"/>
                </a:solidFill>
              </a:rPr>
              <a:t>A</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 ≤ </a:t>
            </a:r>
            <a:r>
              <a:rPr lang="en-US" altLang="zh-CN" b="1" i="1" dirty="0">
                <a:solidFill>
                  <a:srgbClr val="3C8C93"/>
                </a:solidFill>
              </a:rPr>
              <a:t>α</a:t>
            </a:r>
            <a:r>
              <a:rPr lang="en-US" altLang="zh-CN" b="1" dirty="0">
                <a:solidFill>
                  <a:srgbClr val="3C8C93"/>
                </a:solidFill>
              </a:rPr>
              <a:t> </a:t>
            </a:r>
            <a:r>
              <a:rPr lang="en-US" altLang="zh-CN" b="1" i="1" dirty="0">
                <a:solidFill>
                  <a:srgbClr val="3C8C93"/>
                </a:solidFill>
              </a:rPr>
              <a:t>C</a:t>
            </a:r>
            <a:r>
              <a:rPr lang="en-US" altLang="zh-CN" b="1" baseline="-25000" dirty="0">
                <a:solidFill>
                  <a:srgbClr val="3C8C93"/>
                </a:solidFill>
              </a:rPr>
              <a:t>OPT</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 + </a:t>
            </a:r>
            <a:r>
              <a:rPr lang="en-US" altLang="zh-CN" b="1" i="1" dirty="0">
                <a:solidFill>
                  <a:srgbClr val="3C8C93"/>
                </a:solidFill>
              </a:rPr>
              <a:t>c</a:t>
            </a:r>
            <a:r>
              <a:rPr lang="en-US" altLang="zh-CN" i="1" dirty="0"/>
              <a:t> </a:t>
            </a:r>
            <a:r>
              <a:rPr lang="zh-CN" altLang="en-US" dirty="0"/>
              <a:t>对任何输入序列</a:t>
            </a:r>
            <a:r>
              <a:rPr lang="en-US" altLang="zh-CN" b="1" i="1" dirty="0" err="1">
                <a:solidFill>
                  <a:srgbClr val="3C8C93"/>
                </a:solidFill>
              </a:rPr>
              <a:t>σ</a:t>
            </a:r>
            <a:r>
              <a:rPr lang="zh-CN" altLang="en-US" dirty="0"/>
              <a:t>都成立，则称算法</a:t>
            </a:r>
            <a:r>
              <a:rPr lang="en-US" altLang="zh-CN" b="1" dirty="0">
                <a:solidFill>
                  <a:srgbClr val="3C8C93"/>
                </a:solidFill>
              </a:rPr>
              <a:t>A</a:t>
            </a:r>
            <a:r>
              <a:rPr lang="zh-CN" altLang="en-US" dirty="0"/>
              <a:t>是</a:t>
            </a:r>
            <a:r>
              <a:rPr lang="en-US" altLang="zh-CN" b="1" i="1" dirty="0">
                <a:solidFill>
                  <a:srgbClr val="3C8C93"/>
                </a:solidFill>
              </a:rPr>
              <a:t>α-</a:t>
            </a:r>
            <a:r>
              <a:rPr lang="zh-CN" altLang="en-US" dirty="0"/>
              <a:t>竞争的，常数</a:t>
            </a:r>
            <a:r>
              <a:rPr lang="en-US" altLang="zh-CN" b="1" i="1" dirty="0">
                <a:solidFill>
                  <a:srgbClr val="3C8C93"/>
                </a:solidFill>
              </a:rPr>
              <a:t>α</a:t>
            </a:r>
            <a:r>
              <a:rPr lang="zh-CN" altLang="en-US" dirty="0"/>
              <a:t>称为算法</a:t>
            </a:r>
            <a:r>
              <a:rPr lang="en-US" altLang="zh-CN" b="1" dirty="0">
                <a:solidFill>
                  <a:srgbClr val="3C8C93"/>
                </a:solidFill>
              </a:rPr>
              <a:t>A</a:t>
            </a:r>
            <a:r>
              <a:rPr lang="zh-CN" altLang="en-US" dirty="0"/>
              <a:t>的</a:t>
            </a:r>
            <a:r>
              <a:rPr lang="zh-CN" altLang="en-US" dirty="0">
                <a:solidFill>
                  <a:srgbClr val="000090"/>
                </a:solidFill>
              </a:rPr>
              <a:t>竞争比</a:t>
            </a:r>
            <a:r>
              <a:rPr lang="zh-CN" altLang="en-US" dirty="0"/>
              <a:t>。</a:t>
            </a:r>
            <a:endParaRPr lang="en-US" altLang="zh-CN" dirty="0"/>
          </a:p>
          <a:p>
            <a:r>
              <a:rPr lang="zh-CN" altLang="en-US" dirty="0"/>
              <a:t>当算法</a:t>
            </a:r>
            <a:r>
              <a:rPr lang="en-US" altLang="zh-CN" b="1" dirty="0">
                <a:solidFill>
                  <a:srgbClr val="3C8C93"/>
                </a:solidFill>
              </a:rPr>
              <a:t>A</a:t>
            </a:r>
            <a:r>
              <a:rPr lang="zh-CN" altLang="en-US" dirty="0"/>
              <a:t>的竞争比不可能再改进时，称算法</a:t>
            </a:r>
            <a:r>
              <a:rPr lang="en-US" altLang="zh-CN" b="1" dirty="0">
                <a:solidFill>
                  <a:srgbClr val="3C8C93"/>
                </a:solidFill>
              </a:rPr>
              <a:t>A</a:t>
            </a:r>
            <a:r>
              <a:rPr lang="zh-CN" altLang="en-US" dirty="0"/>
              <a:t>是最优在线算法。</a:t>
            </a:r>
          </a:p>
        </p:txBody>
      </p:sp>
      <p:pic>
        <p:nvPicPr>
          <p:cNvPr id="2" name="音频 1">
            <a:hlinkClick r:id="" action="ppaction://media"/>
            <a:extLst>
              <a:ext uri="{FF2B5EF4-FFF2-40B4-BE49-F238E27FC236}">
                <a16:creationId xmlns:a16="http://schemas.microsoft.com/office/drawing/2014/main" id="{748B8149-44E6-4E4B-850D-E1DAFDE13A8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89888"/>
    </mc:Choice>
    <mc:Fallback>
      <p:transition advTm="898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Rot="1" noChangeArrowheads="1"/>
          </p:cNvSpPr>
          <p:nvPr>
            <p:ph type="title"/>
          </p:nvPr>
        </p:nvSpPr>
        <p:spPr/>
        <p:txBody>
          <a:bodyPr/>
          <a:lstStyle/>
          <a:p>
            <a:pPr eaLnBrk="1" hangingPunct="1"/>
            <a:r>
              <a:rPr lang="zh-CN" altLang="en-US"/>
              <a:t>在线算法的优劣标准</a:t>
            </a:r>
          </a:p>
        </p:txBody>
      </p:sp>
      <p:sp>
        <p:nvSpPr>
          <p:cNvPr id="14339" name="Rectangle 3"/>
          <p:cNvSpPr>
            <a:spLocks noGrp="1" noRot="1" noChangeArrowheads="1"/>
          </p:cNvSpPr>
          <p:nvPr>
            <p:ph idx="1"/>
          </p:nvPr>
        </p:nvSpPr>
        <p:spPr/>
        <p:txBody>
          <a:bodyPr/>
          <a:lstStyle/>
          <a:p>
            <a:pPr eaLnBrk="1" hangingPunct="1"/>
            <a:r>
              <a:rPr lang="zh-CN" altLang="en-US" dirty="0"/>
              <a:t>对于某一个特殊的输入序列</a:t>
            </a:r>
            <a:r>
              <a:rPr lang="en-US" altLang="zh-CN" b="1" i="1" dirty="0" err="1">
                <a:solidFill>
                  <a:srgbClr val="3C8C93"/>
                </a:solidFill>
              </a:rPr>
              <a:t>σ</a:t>
            </a:r>
            <a:r>
              <a:rPr lang="zh-CN" altLang="en-US" dirty="0"/>
              <a:t>，找不到一个非负常数</a:t>
            </a:r>
            <a:r>
              <a:rPr lang="en-US" altLang="zh-CN" b="1" i="1" dirty="0">
                <a:solidFill>
                  <a:srgbClr val="3C8C93"/>
                </a:solidFill>
              </a:rPr>
              <a:t>α</a:t>
            </a:r>
            <a:r>
              <a:rPr lang="zh-CN" altLang="en-US" dirty="0"/>
              <a:t>使得</a:t>
            </a:r>
            <a:r>
              <a:rPr lang="en-US" altLang="zh-CN" b="1" i="1" dirty="0">
                <a:solidFill>
                  <a:srgbClr val="3C8C93"/>
                </a:solidFill>
              </a:rPr>
              <a:t>C</a:t>
            </a:r>
            <a:r>
              <a:rPr lang="en-US" altLang="zh-CN" b="1" i="1" baseline="-25000" dirty="0">
                <a:solidFill>
                  <a:srgbClr val="3C8C93"/>
                </a:solidFill>
              </a:rPr>
              <a:t>A</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 ≤</a:t>
            </a:r>
            <a:r>
              <a:rPr lang="en-US" altLang="zh-CN" b="1" i="1" dirty="0">
                <a:solidFill>
                  <a:srgbClr val="3C8C93"/>
                </a:solidFill>
              </a:rPr>
              <a:t>α</a:t>
            </a:r>
            <a:r>
              <a:rPr lang="en-US" altLang="zh-CN" b="1" dirty="0">
                <a:solidFill>
                  <a:srgbClr val="3C8C93"/>
                </a:solidFill>
              </a:rPr>
              <a:t> </a:t>
            </a:r>
            <a:r>
              <a:rPr lang="en-US" altLang="zh-CN" b="1" i="1" dirty="0">
                <a:solidFill>
                  <a:srgbClr val="3C8C93"/>
                </a:solidFill>
              </a:rPr>
              <a:t>C</a:t>
            </a:r>
            <a:r>
              <a:rPr lang="en-US" altLang="zh-CN" b="1" baseline="-25000" dirty="0">
                <a:solidFill>
                  <a:srgbClr val="3C8C93"/>
                </a:solidFill>
              </a:rPr>
              <a:t>OPT</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a:t>
            </a:r>
            <a:r>
              <a:rPr lang="en-US" altLang="zh-CN" dirty="0"/>
              <a:t> </a:t>
            </a:r>
            <a:r>
              <a:rPr lang="zh-CN" altLang="en-US" dirty="0"/>
              <a:t>，这样的算法显然是不好的。即找不到竞争比的算法显然是不好的。</a:t>
            </a:r>
          </a:p>
          <a:p>
            <a:pPr eaLnBrk="1" hangingPunct="1"/>
            <a:r>
              <a:rPr lang="zh-CN" altLang="en-US" dirty="0"/>
              <a:t>应该找一个尽量小的竞争比</a:t>
            </a:r>
            <a:r>
              <a:rPr lang="en-US" altLang="zh-CN" b="1" i="1" dirty="0">
                <a:solidFill>
                  <a:srgbClr val="3C8C93"/>
                </a:solidFill>
              </a:rPr>
              <a:t>α</a:t>
            </a:r>
            <a:r>
              <a:rPr lang="zh-CN" altLang="en-US" dirty="0"/>
              <a:t>使得</a:t>
            </a:r>
            <a:r>
              <a:rPr lang="en-US" altLang="zh-CN" b="1" i="1" dirty="0">
                <a:solidFill>
                  <a:srgbClr val="3C8C93"/>
                </a:solidFill>
              </a:rPr>
              <a:t>C</a:t>
            </a:r>
            <a:r>
              <a:rPr lang="en-US" altLang="zh-CN" b="1" i="1" baseline="-25000" dirty="0">
                <a:solidFill>
                  <a:srgbClr val="3C8C93"/>
                </a:solidFill>
              </a:rPr>
              <a:t>A</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 ≤</a:t>
            </a:r>
            <a:r>
              <a:rPr lang="en-US" altLang="zh-CN" b="1" i="1" dirty="0">
                <a:solidFill>
                  <a:srgbClr val="3C8C93"/>
                </a:solidFill>
              </a:rPr>
              <a:t>α C</a:t>
            </a:r>
            <a:r>
              <a:rPr lang="en-US" altLang="zh-CN" b="1" baseline="-25000" dirty="0">
                <a:solidFill>
                  <a:srgbClr val="3C8C93"/>
                </a:solidFill>
              </a:rPr>
              <a:t>OPT</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a:t>
            </a:r>
            <a:r>
              <a:rPr lang="en-US" altLang="zh-CN" dirty="0"/>
              <a:t> </a:t>
            </a:r>
            <a:r>
              <a:rPr lang="zh-CN" altLang="en-US" dirty="0"/>
              <a:t>成立。</a:t>
            </a:r>
          </a:p>
        </p:txBody>
      </p:sp>
      <p:pic>
        <p:nvPicPr>
          <p:cNvPr id="2" name="音频 1">
            <a:hlinkClick r:id="" action="ppaction://media"/>
            <a:extLst>
              <a:ext uri="{FF2B5EF4-FFF2-40B4-BE49-F238E27FC236}">
                <a16:creationId xmlns:a16="http://schemas.microsoft.com/office/drawing/2014/main" id="{AD84F2C0-8446-4DC2-86E8-60C219A49A6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53425"/>
    </mc:Choice>
    <mc:Fallback>
      <p:transition advTm="534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Rot="1" noChangeArrowheads="1"/>
          </p:cNvSpPr>
          <p:nvPr>
            <p:ph type="title"/>
          </p:nvPr>
        </p:nvSpPr>
        <p:spPr/>
        <p:txBody>
          <a:bodyPr/>
          <a:lstStyle/>
          <a:p>
            <a:pPr eaLnBrk="1" hangingPunct="1"/>
            <a:r>
              <a:rPr lang="zh-CN" altLang="en-US" sz="3200"/>
              <a:t>基于竞争比的算法评价</a:t>
            </a:r>
            <a:r>
              <a:rPr lang="en-US" altLang="zh-CN" sz="3200"/>
              <a:t>——</a:t>
            </a:r>
            <a:r>
              <a:rPr lang="zh-CN" altLang="en-US" sz="3200"/>
              <a:t>页调度问题</a:t>
            </a:r>
          </a:p>
        </p:txBody>
      </p:sp>
      <p:sp>
        <p:nvSpPr>
          <p:cNvPr id="15363" name="Rectangle 3"/>
          <p:cNvSpPr>
            <a:spLocks noGrp="1" noRot="1" noChangeArrowheads="1"/>
          </p:cNvSpPr>
          <p:nvPr>
            <p:ph idx="1"/>
          </p:nvPr>
        </p:nvSpPr>
        <p:spPr/>
        <p:txBody>
          <a:bodyPr/>
          <a:lstStyle/>
          <a:p>
            <a:r>
              <a:rPr lang="zh-CN" altLang="en-US" dirty="0"/>
              <a:t>问题描述：</a:t>
            </a:r>
            <a:endParaRPr lang="en-US" altLang="zh-CN" dirty="0"/>
          </a:p>
          <a:p>
            <a:pPr lvl="1"/>
            <a:r>
              <a:rPr lang="zh-CN" altLang="en-US" dirty="0"/>
              <a:t>内存按存取速度分为高速缓存和低速内存。高速缓存可分为</a:t>
            </a:r>
            <a:r>
              <a:rPr lang="en-US" altLang="zh-CN" b="1" i="1" dirty="0">
                <a:solidFill>
                  <a:srgbClr val="3C8C93"/>
                </a:solidFill>
              </a:rPr>
              <a:t>k</a:t>
            </a:r>
            <a:r>
              <a:rPr lang="zh-CN" altLang="en-US" dirty="0"/>
              <a:t>个页面，其余页面在内存中。页调度问题的输入是内存访问请求序列</a:t>
            </a:r>
            <a:r>
              <a:rPr lang="en-US" altLang="zh-CN" b="1" i="1" dirty="0" err="1">
                <a:solidFill>
                  <a:srgbClr val="3C8C93"/>
                </a:solidFill>
              </a:rPr>
              <a:t>σ</a:t>
            </a:r>
            <a:r>
              <a:rPr lang="en-US" altLang="zh-CN" b="1" i="1" dirty="0">
                <a:solidFill>
                  <a:srgbClr val="3C8C93"/>
                </a:solidFill>
              </a:rPr>
              <a:t> </a:t>
            </a:r>
            <a:r>
              <a:rPr lang="en-US" altLang="zh-CN" b="1" dirty="0">
                <a:solidFill>
                  <a:srgbClr val="3C8C93"/>
                </a:solidFill>
              </a:rPr>
              <a:t>= </a:t>
            </a:r>
            <a:r>
              <a:rPr lang="en-US" altLang="zh-CN" b="1" i="1" dirty="0" err="1">
                <a:solidFill>
                  <a:srgbClr val="3C8C93"/>
                </a:solidFill>
              </a:rPr>
              <a:t>σ</a:t>
            </a:r>
            <a:r>
              <a:rPr lang="en-US" altLang="zh-CN" b="1" dirty="0">
                <a:solidFill>
                  <a:srgbClr val="3C8C93"/>
                </a:solidFill>
              </a:rPr>
              <a:t> (1) </a:t>
            </a:r>
            <a:r>
              <a:rPr lang="en-US" altLang="zh-CN" b="1" i="1" dirty="0" err="1">
                <a:solidFill>
                  <a:srgbClr val="3C8C93"/>
                </a:solidFill>
              </a:rPr>
              <a:t>σ</a:t>
            </a:r>
            <a:r>
              <a:rPr lang="en-US" altLang="zh-CN" b="1" dirty="0">
                <a:solidFill>
                  <a:srgbClr val="3C8C93"/>
                </a:solidFill>
              </a:rPr>
              <a:t>(2) </a:t>
            </a:r>
            <a:r>
              <a:rPr lang="en-US" altLang="zh-CN" b="1" i="1" dirty="0" err="1">
                <a:solidFill>
                  <a:srgbClr val="3C8C93"/>
                </a:solidFill>
              </a:rPr>
              <a:t>σ</a:t>
            </a:r>
            <a:r>
              <a:rPr lang="en-US" altLang="zh-CN" b="1" dirty="0">
                <a:solidFill>
                  <a:srgbClr val="3C8C93"/>
                </a:solidFill>
              </a:rPr>
              <a:t>(3)… </a:t>
            </a:r>
            <a:r>
              <a:rPr lang="en-US" altLang="zh-CN" b="1" i="1" dirty="0" err="1">
                <a:solidFill>
                  <a:srgbClr val="3C8C93"/>
                </a:solidFill>
              </a:rPr>
              <a:t>σ</a:t>
            </a:r>
            <a:r>
              <a:rPr lang="en-US" altLang="zh-CN" b="1" dirty="0">
                <a:solidFill>
                  <a:srgbClr val="3C8C93"/>
                </a:solidFill>
              </a:rPr>
              <a:t> (m)</a:t>
            </a:r>
            <a:r>
              <a:rPr lang="zh-CN" altLang="en-US" dirty="0"/>
              <a:t>。当页面</a:t>
            </a:r>
            <a:r>
              <a:rPr lang="en-US" altLang="zh-CN" b="1" i="1" dirty="0" err="1">
                <a:solidFill>
                  <a:srgbClr val="3C8C93"/>
                </a:solidFill>
              </a:rPr>
              <a:t>σ</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en-US" altLang="zh-CN" dirty="0"/>
              <a:t> </a:t>
            </a:r>
            <a:r>
              <a:rPr lang="zh-CN" altLang="en-US" dirty="0"/>
              <a:t>不在缓存中时，需将其调入缓存中，同时缓存中的某一页面调回内存，设计算法使调换的总次数最小（某一时刻不知道后续的访问序列）。</a:t>
            </a:r>
          </a:p>
        </p:txBody>
      </p:sp>
      <p:pic>
        <p:nvPicPr>
          <p:cNvPr id="2" name="音频 1">
            <a:hlinkClick r:id="" action="ppaction://media"/>
            <a:extLst>
              <a:ext uri="{FF2B5EF4-FFF2-40B4-BE49-F238E27FC236}">
                <a16:creationId xmlns:a16="http://schemas.microsoft.com/office/drawing/2014/main" id="{958B6947-66DD-43CA-8182-CDA0CF5F351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92853"/>
    </mc:Choice>
    <mc:Fallback>
      <p:transition advTm="92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Rot="1" noChangeArrowheads="1"/>
          </p:cNvSpPr>
          <p:nvPr>
            <p:ph type="title"/>
          </p:nvPr>
        </p:nvSpPr>
        <p:spPr/>
        <p:txBody>
          <a:bodyPr/>
          <a:lstStyle/>
          <a:p>
            <a:pPr eaLnBrk="1" hangingPunct="1"/>
            <a:r>
              <a:rPr lang="zh-CN" altLang="en-US"/>
              <a:t>常见的页调度算法</a:t>
            </a:r>
          </a:p>
        </p:txBody>
      </p:sp>
      <p:sp>
        <p:nvSpPr>
          <p:cNvPr id="16387" name="Rectangle 3"/>
          <p:cNvSpPr>
            <a:spLocks noGrp="1" noRot="1" noChangeArrowheads="1"/>
          </p:cNvSpPr>
          <p:nvPr>
            <p:ph idx="1"/>
          </p:nvPr>
        </p:nvSpPr>
        <p:spPr/>
        <p:txBody>
          <a:bodyPr/>
          <a:lstStyle/>
          <a:p>
            <a:pPr eaLnBrk="1" hangingPunct="1"/>
            <a:r>
              <a:rPr lang="en-US" altLang="zh-CN" b="1" dirty="0"/>
              <a:t>LIFO (last in first out): </a:t>
            </a:r>
          </a:p>
          <a:p>
            <a:pPr lvl="1"/>
            <a:r>
              <a:rPr lang="en-US" altLang="zh-CN" b="1" i="1" dirty="0" err="1">
                <a:solidFill>
                  <a:srgbClr val="3C8C93"/>
                </a:solidFill>
              </a:rPr>
              <a:t>σ</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发生缺失时，将最近调入缓存的页面与</a:t>
            </a:r>
            <a:r>
              <a:rPr lang="en-US" altLang="zh-CN" b="1" i="1" dirty="0" err="1">
                <a:solidFill>
                  <a:srgbClr val="3C8C93"/>
                </a:solidFill>
              </a:rPr>
              <a:t>σ</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交换。</a:t>
            </a:r>
          </a:p>
          <a:p>
            <a:pPr eaLnBrk="1" hangingPunct="1"/>
            <a:r>
              <a:rPr lang="en-US" altLang="zh-CN" b="1" dirty="0"/>
              <a:t>FIFO(first in first out):</a:t>
            </a:r>
          </a:p>
          <a:p>
            <a:pPr lvl="1"/>
            <a:r>
              <a:rPr lang="zh-CN" altLang="en-US" dirty="0"/>
              <a:t>将最早调入缓存的页面与</a:t>
            </a:r>
            <a:r>
              <a:rPr lang="en-US" altLang="zh-CN" b="1" i="1" dirty="0" err="1">
                <a:solidFill>
                  <a:srgbClr val="3C8C93"/>
                </a:solidFill>
              </a:rPr>
              <a:t>σ</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交换</a:t>
            </a:r>
          </a:p>
          <a:p>
            <a:pPr eaLnBrk="1" hangingPunct="1"/>
            <a:r>
              <a:rPr lang="en-US" altLang="zh-CN" b="1" dirty="0"/>
              <a:t>LRU(least recently </a:t>
            </a:r>
            <a:r>
              <a:rPr lang="en-US" altLang="zh-CN" b="1" dirty="0" err="1"/>
              <a:t>uesd</a:t>
            </a:r>
            <a:r>
              <a:rPr lang="en-US" altLang="zh-CN" b="1" dirty="0"/>
              <a:t>):</a:t>
            </a:r>
          </a:p>
          <a:p>
            <a:pPr lvl="1"/>
            <a:r>
              <a:rPr lang="zh-CN" altLang="en-US" dirty="0"/>
              <a:t>将最近访问时间最早的页面与</a:t>
            </a:r>
            <a:r>
              <a:rPr lang="en-US" altLang="zh-CN" b="1" i="1" dirty="0" err="1">
                <a:solidFill>
                  <a:srgbClr val="3C8C93"/>
                </a:solidFill>
              </a:rPr>
              <a:t>σ</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交换。</a:t>
            </a:r>
          </a:p>
          <a:p>
            <a:pPr eaLnBrk="1" hangingPunct="1"/>
            <a:r>
              <a:rPr lang="en-US" altLang="zh-CN" b="1" dirty="0"/>
              <a:t>LFU(least frequently used):</a:t>
            </a:r>
          </a:p>
          <a:p>
            <a:pPr lvl="1"/>
            <a:r>
              <a:rPr lang="zh-CN" altLang="en-US" dirty="0"/>
              <a:t>将访问次数最少的页面与</a:t>
            </a:r>
            <a:r>
              <a:rPr lang="en-US" altLang="zh-CN" b="1" i="1" dirty="0" err="1">
                <a:solidFill>
                  <a:srgbClr val="3C8C93"/>
                </a:solidFill>
              </a:rPr>
              <a:t>σ</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交换。</a:t>
            </a:r>
          </a:p>
        </p:txBody>
      </p:sp>
      <p:pic>
        <p:nvPicPr>
          <p:cNvPr id="2" name="音频 1">
            <a:hlinkClick r:id="" action="ppaction://media"/>
            <a:extLst>
              <a:ext uri="{FF2B5EF4-FFF2-40B4-BE49-F238E27FC236}">
                <a16:creationId xmlns:a16="http://schemas.microsoft.com/office/drawing/2014/main" id="{35ABB130-D7AA-459B-9298-72FA2472A4C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102515"/>
    </mc:Choice>
    <mc:Fallback>
      <p:transition advTm="102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Rot="1" noChangeArrowheads="1"/>
          </p:cNvSpPr>
          <p:nvPr>
            <p:ph type="title"/>
          </p:nvPr>
        </p:nvSpPr>
        <p:spPr/>
        <p:txBody>
          <a:bodyPr/>
          <a:lstStyle/>
          <a:p>
            <a:pPr eaLnBrk="1" hangingPunct="1"/>
            <a:r>
              <a:rPr lang="en-US" altLang="zh-CN"/>
              <a:t>LRU</a:t>
            </a:r>
            <a:r>
              <a:rPr lang="zh-CN" altLang="en-US"/>
              <a:t>算法的分析</a:t>
            </a:r>
          </a:p>
        </p:txBody>
      </p:sp>
      <p:sp>
        <p:nvSpPr>
          <p:cNvPr id="17411" name="Rectangle 3"/>
          <p:cNvSpPr>
            <a:spLocks noGrp="1" noRot="1" noChangeArrowheads="1"/>
          </p:cNvSpPr>
          <p:nvPr>
            <p:ph idx="1"/>
          </p:nvPr>
        </p:nvSpPr>
        <p:spPr/>
        <p:txBody>
          <a:bodyPr/>
          <a:lstStyle/>
          <a:p>
            <a:pPr eaLnBrk="1" hangingPunct="1"/>
            <a:r>
              <a:rPr lang="zh-CN" altLang="en-US" dirty="0"/>
              <a:t>设高速缓存可容纳</a:t>
            </a:r>
            <a:r>
              <a:rPr lang="en-US" altLang="zh-CN" b="1" i="1" dirty="0">
                <a:solidFill>
                  <a:srgbClr val="3C8C93"/>
                </a:solidFill>
              </a:rPr>
              <a:t>k</a:t>
            </a:r>
            <a:r>
              <a:rPr lang="zh-CN" altLang="en-US" dirty="0"/>
              <a:t>个页面，任意请求序列</a:t>
            </a:r>
            <a:r>
              <a:rPr lang="en-US" altLang="zh-CN" b="1" i="1" dirty="0" err="1">
                <a:solidFill>
                  <a:srgbClr val="3C8C93"/>
                </a:solidFill>
              </a:rPr>
              <a:t>σ</a:t>
            </a:r>
            <a:r>
              <a:rPr lang="zh-CN" altLang="en-US" dirty="0"/>
              <a:t>，</a:t>
            </a:r>
            <a:endParaRPr lang="en-US" altLang="zh-CN" dirty="0"/>
          </a:p>
          <a:p>
            <a:pPr lvl="1"/>
            <a:r>
              <a:rPr lang="zh-CN" altLang="en-US" dirty="0"/>
              <a:t>在线算法</a:t>
            </a:r>
            <a:r>
              <a:rPr lang="en-US" altLang="zh-CN" b="1" dirty="0">
                <a:solidFill>
                  <a:srgbClr val="3C8C93"/>
                </a:solidFill>
              </a:rPr>
              <a:t>LRU</a:t>
            </a:r>
            <a:r>
              <a:rPr lang="zh-CN" altLang="en-US" dirty="0"/>
              <a:t>的耗费为</a:t>
            </a:r>
            <a:r>
              <a:rPr lang="en-US" altLang="zh-CN" b="1" i="1" dirty="0">
                <a:solidFill>
                  <a:srgbClr val="3C8C93"/>
                </a:solidFill>
              </a:rPr>
              <a:t>C</a:t>
            </a:r>
            <a:r>
              <a:rPr lang="en-US" altLang="zh-CN" b="1" baseline="-25000" dirty="0">
                <a:solidFill>
                  <a:srgbClr val="3C8C93"/>
                </a:solidFill>
              </a:rPr>
              <a:t>LRU</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a:t>
            </a:r>
            <a:endParaRPr lang="en-US" altLang="zh-CN" dirty="0"/>
          </a:p>
          <a:p>
            <a:pPr lvl="1"/>
            <a:r>
              <a:rPr lang="zh-CN" altLang="en-US" dirty="0"/>
              <a:t>最优离线算法</a:t>
            </a:r>
            <a:r>
              <a:rPr lang="en-US" altLang="zh-CN" b="1" dirty="0">
                <a:solidFill>
                  <a:srgbClr val="3C8C93"/>
                </a:solidFill>
              </a:rPr>
              <a:t>OPT</a:t>
            </a:r>
            <a:r>
              <a:rPr lang="zh-CN" altLang="en-US" dirty="0"/>
              <a:t>的耗费为</a:t>
            </a:r>
            <a:r>
              <a:rPr lang="en-US" altLang="zh-CN" b="1" i="1" dirty="0">
                <a:solidFill>
                  <a:srgbClr val="3C8C93"/>
                </a:solidFill>
              </a:rPr>
              <a:t>C</a:t>
            </a:r>
            <a:r>
              <a:rPr lang="en-US" altLang="zh-CN" b="1" baseline="-25000" dirty="0">
                <a:solidFill>
                  <a:srgbClr val="3C8C93"/>
                </a:solidFill>
              </a:rPr>
              <a:t>OPT</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a:t>
            </a:r>
            <a:endParaRPr lang="zh-CN" altLang="en-US" dirty="0">
              <a:solidFill>
                <a:srgbClr val="3C8C93"/>
              </a:solidFill>
            </a:endParaRPr>
          </a:p>
          <a:p>
            <a:pPr eaLnBrk="1" hangingPunct="1"/>
            <a:r>
              <a:rPr lang="zh-CN" altLang="en-US" dirty="0"/>
              <a:t>下面证明在线算法</a:t>
            </a:r>
            <a:r>
              <a:rPr lang="en-US" altLang="zh-CN" b="1" dirty="0">
                <a:solidFill>
                  <a:srgbClr val="3C8C93"/>
                </a:solidFill>
              </a:rPr>
              <a:t>LRU</a:t>
            </a:r>
            <a:r>
              <a:rPr lang="zh-CN" altLang="en-US" dirty="0"/>
              <a:t>的竞争比为</a:t>
            </a:r>
            <a:r>
              <a:rPr lang="en-US" altLang="zh-CN" b="1" i="1" dirty="0">
                <a:solidFill>
                  <a:srgbClr val="3C8C93"/>
                </a:solidFill>
              </a:rPr>
              <a:t>k</a:t>
            </a:r>
            <a:endParaRPr lang="en-US" altLang="zh-CN" dirty="0"/>
          </a:p>
          <a:p>
            <a:pPr lvl="1"/>
            <a:r>
              <a:rPr lang="zh-CN" altLang="en-US" dirty="0"/>
              <a:t>即证对于任意的内存访问请求序列</a:t>
            </a:r>
            <a:br>
              <a:rPr lang="en-US" altLang="zh-CN" dirty="0"/>
            </a:br>
            <a:r>
              <a:rPr lang="en-US" altLang="zh-CN" dirty="0"/>
              <a:t>		</a:t>
            </a:r>
            <a:r>
              <a:rPr lang="en-US" altLang="zh-CN" b="1" i="1" dirty="0" err="1">
                <a:solidFill>
                  <a:srgbClr val="3C8C93"/>
                </a:solidFill>
              </a:rPr>
              <a:t>σ</a:t>
            </a:r>
            <a:r>
              <a:rPr lang="en-US" altLang="zh-CN" b="1" i="1" dirty="0">
                <a:solidFill>
                  <a:srgbClr val="3C8C93"/>
                </a:solidFill>
              </a:rPr>
              <a:t> </a:t>
            </a:r>
            <a:r>
              <a:rPr lang="en-US" altLang="zh-CN" b="1" dirty="0">
                <a:solidFill>
                  <a:srgbClr val="3C8C93"/>
                </a:solidFill>
              </a:rPr>
              <a:t>= </a:t>
            </a:r>
            <a:r>
              <a:rPr lang="en-US" altLang="zh-CN" b="1" i="1" dirty="0" err="1">
                <a:solidFill>
                  <a:srgbClr val="3C8C93"/>
                </a:solidFill>
              </a:rPr>
              <a:t>σ</a:t>
            </a:r>
            <a:r>
              <a:rPr lang="en-US" altLang="zh-CN" b="1" dirty="0">
                <a:solidFill>
                  <a:srgbClr val="3C8C93"/>
                </a:solidFill>
              </a:rPr>
              <a:t>(1), …, </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m</a:t>
            </a:r>
            <a:r>
              <a:rPr lang="en-US" altLang="zh-CN" b="1" dirty="0">
                <a:solidFill>
                  <a:srgbClr val="3C8C93"/>
                </a:solidFill>
              </a:rPr>
              <a:t>)</a:t>
            </a:r>
            <a:br>
              <a:rPr lang="en-US" altLang="zh-CN" dirty="0"/>
            </a:br>
            <a:r>
              <a:rPr lang="zh-CN" altLang="en-US" dirty="0"/>
              <a:t>有</a:t>
            </a:r>
            <a:br>
              <a:rPr lang="en-US" altLang="zh-CN" dirty="0"/>
            </a:br>
            <a:r>
              <a:rPr lang="en-US" altLang="zh-CN" dirty="0"/>
              <a:t>		</a:t>
            </a:r>
            <a:r>
              <a:rPr lang="en-US" altLang="zh-CN" b="1" i="1" dirty="0">
                <a:solidFill>
                  <a:srgbClr val="3C8C93"/>
                </a:solidFill>
              </a:rPr>
              <a:t>C</a:t>
            </a:r>
            <a:r>
              <a:rPr lang="en-US" altLang="zh-CN" b="1" baseline="-25000" dirty="0">
                <a:solidFill>
                  <a:srgbClr val="3C8C93"/>
                </a:solidFill>
              </a:rPr>
              <a:t>LRU</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 ≤ </a:t>
            </a:r>
            <a:r>
              <a:rPr lang="en-US" altLang="zh-CN" b="1" i="1" dirty="0">
                <a:solidFill>
                  <a:srgbClr val="3C8C93"/>
                </a:solidFill>
              </a:rPr>
              <a:t>k</a:t>
            </a:r>
            <a:r>
              <a:rPr lang="en-US" altLang="zh-CN" b="1" dirty="0">
                <a:solidFill>
                  <a:srgbClr val="3C8C93"/>
                </a:solidFill>
              </a:rPr>
              <a:t> </a:t>
            </a:r>
            <a:r>
              <a:rPr lang="en-US" altLang="zh-CN" b="1" i="1" dirty="0">
                <a:solidFill>
                  <a:srgbClr val="3C8C93"/>
                </a:solidFill>
              </a:rPr>
              <a:t>C</a:t>
            </a:r>
            <a:r>
              <a:rPr lang="en-US" altLang="zh-CN" b="1" baseline="-25000" dirty="0">
                <a:solidFill>
                  <a:srgbClr val="3C8C93"/>
                </a:solidFill>
              </a:rPr>
              <a:t>OPT</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a:t>
            </a:r>
            <a:r>
              <a:rPr lang="zh-CN" altLang="en-US" dirty="0"/>
              <a:t>。</a:t>
            </a:r>
          </a:p>
        </p:txBody>
      </p:sp>
      <p:pic>
        <p:nvPicPr>
          <p:cNvPr id="2" name="音频 1">
            <a:hlinkClick r:id="" action="ppaction://media"/>
            <a:extLst>
              <a:ext uri="{FF2B5EF4-FFF2-40B4-BE49-F238E27FC236}">
                <a16:creationId xmlns:a16="http://schemas.microsoft.com/office/drawing/2014/main" id="{CC53068C-7FFC-4AEF-942E-8E19DABB56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66854"/>
    </mc:Choice>
    <mc:Fallback>
      <p:transition advTm="66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Rot="1" noChangeArrowheads="1"/>
          </p:cNvSpPr>
          <p:nvPr>
            <p:ph type="title"/>
          </p:nvPr>
        </p:nvSpPr>
        <p:spPr/>
        <p:txBody>
          <a:bodyPr/>
          <a:lstStyle/>
          <a:p>
            <a:pPr eaLnBrk="1" hangingPunct="1"/>
            <a:r>
              <a:rPr lang="en-US" altLang="zh-CN"/>
              <a:t>LRU</a:t>
            </a:r>
            <a:r>
              <a:rPr lang="zh-CN" altLang="en-US"/>
              <a:t>算法的分析</a:t>
            </a:r>
            <a:r>
              <a:rPr lang="en-US" altLang="zh-CN"/>
              <a:t>(</a:t>
            </a:r>
            <a:r>
              <a:rPr lang="zh-CN" altLang="en-US"/>
              <a:t>续</a:t>
            </a:r>
            <a:r>
              <a:rPr lang="en-US" altLang="zh-CN"/>
              <a:t>)</a:t>
            </a:r>
          </a:p>
        </p:txBody>
      </p:sp>
      <p:sp>
        <p:nvSpPr>
          <p:cNvPr id="18435" name="Rectangle 3"/>
          <p:cNvSpPr>
            <a:spLocks noGrp="1" noRot="1" noChangeArrowheads="1"/>
          </p:cNvSpPr>
          <p:nvPr>
            <p:ph idx="1"/>
          </p:nvPr>
        </p:nvSpPr>
        <p:spPr/>
        <p:txBody>
          <a:bodyPr/>
          <a:lstStyle/>
          <a:p>
            <a:pPr eaLnBrk="1" hangingPunct="1"/>
            <a:r>
              <a:rPr lang="zh-CN" altLang="en-US" dirty="0"/>
              <a:t>根据</a:t>
            </a:r>
            <a:r>
              <a:rPr lang="en-US" altLang="zh-CN" b="1" dirty="0">
                <a:solidFill>
                  <a:srgbClr val="3C8C93"/>
                </a:solidFill>
              </a:rPr>
              <a:t>LRU</a:t>
            </a:r>
            <a:r>
              <a:rPr lang="zh-CN" altLang="en-US" dirty="0"/>
              <a:t>算法的结果将</a:t>
            </a:r>
            <a:r>
              <a:rPr lang="en-US" altLang="zh-CN" b="1" i="1" dirty="0" err="1">
                <a:solidFill>
                  <a:srgbClr val="3C8C93"/>
                </a:solidFill>
              </a:rPr>
              <a:t>σ</a:t>
            </a:r>
            <a:r>
              <a:rPr lang="zh-CN" altLang="en-US" dirty="0"/>
              <a:t>分为若干阶段</a:t>
            </a:r>
            <a:r>
              <a:rPr lang="en-US" altLang="zh-CN" b="1" i="1" dirty="0">
                <a:solidFill>
                  <a:srgbClr val="3C8C93"/>
                </a:solidFill>
              </a:rPr>
              <a:t>P</a:t>
            </a:r>
            <a:r>
              <a:rPr lang="en-US" altLang="zh-CN" b="1" dirty="0">
                <a:solidFill>
                  <a:srgbClr val="3C8C93"/>
                </a:solidFill>
              </a:rPr>
              <a:t>(0), </a:t>
            </a:r>
            <a:r>
              <a:rPr lang="en-US" altLang="zh-CN" b="1" i="1" dirty="0">
                <a:solidFill>
                  <a:srgbClr val="3C8C93"/>
                </a:solidFill>
              </a:rPr>
              <a:t>P</a:t>
            </a:r>
            <a:r>
              <a:rPr lang="en-US" altLang="zh-CN" b="1" dirty="0">
                <a:solidFill>
                  <a:srgbClr val="3C8C93"/>
                </a:solidFill>
              </a:rPr>
              <a:t>(1),…</a:t>
            </a:r>
            <a:r>
              <a:rPr lang="zh-CN" altLang="en-US" dirty="0"/>
              <a:t>，使得</a:t>
            </a:r>
            <a:r>
              <a:rPr lang="en-US" altLang="zh-CN" b="1" i="1" dirty="0">
                <a:solidFill>
                  <a:srgbClr val="3C8C93"/>
                </a:solidFill>
              </a:rPr>
              <a:t>P</a:t>
            </a:r>
            <a:r>
              <a:rPr lang="en-US" altLang="zh-CN" b="1" dirty="0">
                <a:solidFill>
                  <a:srgbClr val="3C8C93"/>
                </a:solidFill>
              </a:rPr>
              <a:t>(0)</a:t>
            </a:r>
            <a:r>
              <a:rPr lang="zh-CN" altLang="en-US" dirty="0"/>
              <a:t>最多有</a:t>
            </a:r>
            <a:r>
              <a:rPr lang="en-US" altLang="zh-CN" b="1" i="1" dirty="0">
                <a:solidFill>
                  <a:srgbClr val="3C8C93"/>
                </a:solidFill>
              </a:rPr>
              <a:t>k</a:t>
            </a:r>
            <a:r>
              <a:rPr lang="zh-CN" altLang="en-US" dirty="0"/>
              <a:t>个页面缺失，而对其余的</a:t>
            </a:r>
            <a:r>
              <a:rPr lang="en-US" altLang="zh-CN" b="1" i="1" dirty="0">
                <a:solidFill>
                  <a:srgbClr val="3C8C93"/>
                </a:solidFill>
              </a:rPr>
              <a:t>P</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，每个都有</a:t>
            </a:r>
            <a:r>
              <a:rPr lang="en-US" altLang="zh-CN" b="1" i="1" dirty="0">
                <a:solidFill>
                  <a:srgbClr val="3C8C93"/>
                </a:solidFill>
              </a:rPr>
              <a:t>k</a:t>
            </a:r>
            <a:r>
              <a:rPr lang="zh-CN" altLang="en-US" dirty="0"/>
              <a:t>个页面缺失。这样的阶段划分是可行的，只要从尾部开始扫描，遇到</a:t>
            </a:r>
            <a:r>
              <a:rPr lang="en-US" altLang="zh-CN" b="1" i="1" dirty="0">
                <a:solidFill>
                  <a:srgbClr val="3C8C93"/>
                </a:solidFill>
              </a:rPr>
              <a:t>k</a:t>
            </a:r>
            <a:r>
              <a:rPr lang="zh-CN" altLang="en-US" dirty="0"/>
              <a:t>个页面缺失就截取一段新的阶段。</a:t>
            </a:r>
          </a:p>
          <a:p>
            <a:pPr eaLnBrk="1" hangingPunct="1"/>
            <a:r>
              <a:rPr lang="zh-CN" altLang="en-US" dirty="0"/>
              <a:t>下面证明最优离线算法</a:t>
            </a:r>
            <a:r>
              <a:rPr lang="en-US" altLang="zh-CN" b="1" dirty="0">
                <a:solidFill>
                  <a:srgbClr val="3C8C93"/>
                </a:solidFill>
              </a:rPr>
              <a:t>OPT</a:t>
            </a:r>
            <a:r>
              <a:rPr lang="zh-CN" altLang="en-US" dirty="0"/>
              <a:t>在每个阶段</a:t>
            </a:r>
            <a:r>
              <a:rPr lang="en-US" altLang="zh-CN" b="1" i="1" dirty="0">
                <a:solidFill>
                  <a:srgbClr val="3C8C93"/>
                </a:solidFill>
              </a:rPr>
              <a:t>P</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至少产生</a:t>
            </a:r>
            <a:r>
              <a:rPr lang="en-US" altLang="zh-CN" b="1" dirty="0">
                <a:solidFill>
                  <a:srgbClr val="3C8C93"/>
                </a:solidFill>
              </a:rPr>
              <a:t>1</a:t>
            </a:r>
            <a:r>
              <a:rPr lang="zh-CN" altLang="en-US" dirty="0"/>
              <a:t>个页面缺失。</a:t>
            </a:r>
          </a:p>
        </p:txBody>
      </p:sp>
      <p:pic>
        <p:nvPicPr>
          <p:cNvPr id="2" name="音频 1">
            <a:hlinkClick r:id="" action="ppaction://media"/>
            <a:extLst>
              <a:ext uri="{FF2B5EF4-FFF2-40B4-BE49-F238E27FC236}">
                <a16:creationId xmlns:a16="http://schemas.microsoft.com/office/drawing/2014/main" id="{291D2136-0A0F-4B14-A2E1-556DF3A338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75905"/>
    </mc:Choice>
    <mc:Fallback>
      <p:transition advTm="759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Rot="1" noChangeArrowheads="1"/>
          </p:cNvSpPr>
          <p:nvPr>
            <p:ph type="title"/>
          </p:nvPr>
        </p:nvSpPr>
        <p:spPr/>
        <p:txBody>
          <a:bodyPr/>
          <a:lstStyle/>
          <a:p>
            <a:pPr eaLnBrk="1" hangingPunct="1"/>
            <a:r>
              <a:rPr lang="en-US" altLang="zh-CN"/>
              <a:t>LRU</a:t>
            </a:r>
            <a:r>
              <a:rPr lang="zh-CN" altLang="en-US"/>
              <a:t>算法的分析</a:t>
            </a:r>
            <a:r>
              <a:rPr lang="en-US" altLang="zh-CN"/>
              <a:t>(</a:t>
            </a:r>
            <a:r>
              <a:rPr lang="zh-CN" altLang="en-US"/>
              <a:t>续</a:t>
            </a:r>
            <a:r>
              <a:rPr lang="en-US" altLang="zh-CN"/>
              <a:t>)</a:t>
            </a:r>
          </a:p>
        </p:txBody>
      </p:sp>
      <p:sp>
        <p:nvSpPr>
          <p:cNvPr id="19459" name="Rectangle 3"/>
          <p:cNvSpPr>
            <a:spLocks noGrp="1" noRot="1" noChangeArrowheads="1"/>
          </p:cNvSpPr>
          <p:nvPr>
            <p:ph idx="1"/>
          </p:nvPr>
        </p:nvSpPr>
        <p:spPr/>
        <p:txBody>
          <a:bodyPr/>
          <a:lstStyle/>
          <a:p>
            <a:pPr eaLnBrk="1" hangingPunct="1"/>
            <a:r>
              <a:rPr lang="zh-CN" altLang="en-US" dirty="0"/>
              <a:t>不失一般性假设初始状态下两种算法都有相同的高速缓存</a:t>
            </a:r>
          </a:p>
          <a:p>
            <a:pPr eaLnBrk="1" hangingPunct="1"/>
            <a:r>
              <a:rPr lang="zh-CN" altLang="en-US" dirty="0"/>
              <a:t>当</a:t>
            </a:r>
            <a:r>
              <a:rPr lang="en-US" altLang="zh-CN" b="1" i="1" dirty="0" err="1">
                <a:solidFill>
                  <a:srgbClr val="3C8C93"/>
                </a:solidFill>
              </a:rPr>
              <a:t>i</a:t>
            </a:r>
            <a:r>
              <a:rPr lang="en-US" altLang="zh-CN" b="1" dirty="0">
                <a:solidFill>
                  <a:srgbClr val="3C8C93"/>
                </a:solidFill>
              </a:rPr>
              <a:t>=0</a:t>
            </a:r>
            <a:r>
              <a:rPr lang="zh-CN" altLang="en-US" dirty="0"/>
              <a:t>时，</a:t>
            </a:r>
            <a:r>
              <a:rPr lang="en-US" altLang="zh-CN" b="1" dirty="0">
                <a:solidFill>
                  <a:srgbClr val="3C8C93"/>
                </a:solidFill>
              </a:rPr>
              <a:t>LRU</a:t>
            </a:r>
            <a:r>
              <a:rPr lang="zh-CN" altLang="en-US" dirty="0"/>
              <a:t>在</a:t>
            </a:r>
            <a:r>
              <a:rPr lang="en-US" altLang="zh-CN" b="1" i="1" dirty="0">
                <a:solidFill>
                  <a:srgbClr val="3C8C93"/>
                </a:solidFill>
              </a:rPr>
              <a:t>P</a:t>
            </a:r>
            <a:r>
              <a:rPr lang="en-US" altLang="zh-CN" b="1" dirty="0">
                <a:solidFill>
                  <a:srgbClr val="3C8C93"/>
                </a:solidFill>
              </a:rPr>
              <a:t>(0)</a:t>
            </a:r>
            <a:r>
              <a:rPr lang="zh-CN" altLang="en-US" dirty="0"/>
              <a:t>阶段产生第</a:t>
            </a:r>
            <a:r>
              <a:rPr lang="en-US" altLang="zh-CN" b="1" dirty="0">
                <a:solidFill>
                  <a:srgbClr val="3C8C93"/>
                </a:solidFill>
              </a:rPr>
              <a:t>1</a:t>
            </a:r>
            <a:r>
              <a:rPr lang="zh-CN" altLang="en-US" dirty="0"/>
              <a:t>个页面缺失时，因为初始状态相同，算法</a:t>
            </a:r>
            <a:r>
              <a:rPr lang="en-US" altLang="zh-CN" b="1" dirty="0">
                <a:solidFill>
                  <a:srgbClr val="3C8C93"/>
                </a:solidFill>
              </a:rPr>
              <a:t>OPT</a:t>
            </a:r>
            <a:r>
              <a:rPr lang="zh-CN" altLang="en-US" dirty="0"/>
              <a:t>也产生</a:t>
            </a:r>
            <a:r>
              <a:rPr lang="en-US" altLang="zh-CN" b="1" dirty="0">
                <a:solidFill>
                  <a:srgbClr val="3C8C93"/>
                </a:solidFill>
              </a:rPr>
              <a:t>1</a:t>
            </a:r>
            <a:r>
              <a:rPr lang="zh-CN" altLang="en-US" dirty="0"/>
              <a:t>个页面缺失。</a:t>
            </a:r>
          </a:p>
          <a:p>
            <a:pPr eaLnBrk="1" hangingPunct="1"/>
            <a:r>
              <a:rPr lang="zh-CN" altLang="en-US" dirty="0"/>
              <a:t>对于阶段</a:t>
            </a:r>
            <a:r>
              <a:rPr lang="en-US" altLang="zh-CN" b="1" i="1" dirty="0">
                <a:solidFill>
                  <a:srgbClr val="3C8C93"/>
                </a:solidFill>
              </a:rPr>
              <a:t>P</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a:t>
            </a:r>
            <a:r>
              <a:rPr lang="en-US" altLang="zh-CN" b="1" i="1" dirty="0" err="1">
                <a:solidFill>
                  <a:srgbClr val="3C8C93"/>
                </a:solidFill>
              </a:rPr>
              <a:t>i</a:t>
            </a:r>
            <a:r>
              <a:rPr lang="en-US" altLang="zh-CN" b="1" i="1" dirty="0">
                <a:solidFill>
                  <a:srgbClr val="3C8C93"/>
                </a:solidFill>
              </a:rPr>
              <a:t> </a:t>
            </a:r>
            <a:r>
              <a:rPr lang="en-US" altLang="zh-CN" b="1" dirty="0">
                <a:solidFill>
                  <a:srgbClr val="3C8C93"/>
                </a:solidFill>
              </a:rPr>
              <a:t>≥ 1</a:t>
            </a:r>
            <a:r>
              <a:rPr lang="zh-CN" altLang="en-US" dirty="0"/>
              <a:t>，设</a:t>
            </a:r>
            <a:r>
              <a:rPr lang="en-US" altLang="zh-CN" b="1" i="1" dirty="0" err="1">
                <a:solidFill>
                  <a:srgbClr val="3C8C93"/>
                </a:solidFill>
              </a:rPr>
              <a:t>σ</a:t>
            </a:r>
            <a:r>
              <a:rPr lang="en-US" altLang="zh-CN" b="1" dirty="0">
                <a:solidFill>
                  <a:srgbClr val="3C8C93"/>
                </a:solidFill>
              </a:rPr>
              <a:t>(</a:t>
            </a:r>
            <a:r>
              <a:rPr lang="en-US" altLang="zh-CN" b="1" i="1" dirty="0" err="1">
                <a:solidFill>
                  <a:srgbClr val="3C8C93"/>
                </a:solidFill>
              </a:rPr>
              <a:t>t</a:t>
            </a:r>
            <a:r>
              <a:rPr lang="en-US" altLang="zh-CN" b="1" i="1" baseline="-25000" dirty="0" err="1">
                <a:solidFill>
                  <a:srgbClr val="3C8C93"/>
                </a:solidFill>
              </a:rPr>
              <a:t>i</a:t>
            </a:r>
            <a:r>
              <a:rPr lang="en-US" altLang="zh-CN" b="1" dirty="0">
                <a:solidFill>
                  <a:srgbClr val="3C8C93"/>
                </a:solidFill>
              </a:rPr>
              <a:t>)</a:t>
            </a:r>
            <a:r>
              <a:rPr lang="zh-CN" altLang="en-US" dirty="0"/>
              <a:t>是阶段</a:t>
            </a:r>
            <a:r>
              <a:rPr lang="en-US" altLang="zh-CN" b="1" i="1" dirty="0">
                <a:solidFill>
                  <a:srgbClr val="3C8C93"/>
                </a:solidFill>
              </a:rPr>
              <a:t>P</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的第</a:t>
            </a:r>
            <a:r>
              <a:rPr lang="en-US" altLang="zh-CN" b="1" dirty="0">
                <a:solidFill>
                  <a:srgbClr val="3C8C93"/>
                </a:solidFill>
              </a:rPr>
              <a:t>1</a:t>
            </a:r>
            <a:r>
              <a:rPr lang="zh-CN" altLang="en-US" dirty="0"/>
              <a:t>个页面请求，</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t</a:t>
            </a:r>
            <a:r>
              <a:rPr lang="en-US" altLang="zh-CN" b="1" i="1" baseline="-25000" dirty="0">
                <a:solidFill>
                  <a:srgbClr val="3C8C93"/>
                </a:solidFill>
              </a:rPr>
              <a:t>i</a:t>
            </a:r>
            <a:r>
              <a:rPr lang="en-US" altLang="zh-CN" b="1" baseline="-25000" dirty="0">
                <a:solidFill>
                  <a:srgbClr val="3C8C93"/>
                </a:solidFill>
              </a:rPr>
              <a:t>+1</a:t>
            </a:r>
            <a:r>
              <a:rPr lang="en-US" altLang="zh-CN" b="1" dirty="0">
                <a:solidFill>
                  <a:srgbClr val="3C8C93"/>
                </a:solidFill>
              </a:rPr>
              <a:t>-1)</a:t>
            </a:r>
            <a:r>
              <a:rPr lang="zh-CN" altLang="en-US" dirty="0"/>
              <a:t>是阶段</a:t>
            </a:r>
            <a:r>
              <a:rPr lang="en-US" altLang="zh-CN" b="1" i="1" dirty="0">
                <a:solidFill>
                  <a:srgbClr val="3C8C93"/>
                </a:solidFill>
              </a:rPr>
              <a:t>P</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的最后</a:t>
            </a:r>
            <a:r>
              <a:rPr lang="en-US" altLang="zh-CN" b="1" dirty="0">
                <a:solidFill>
                  <a:srgbClr val="3C8C93"/>
                </a:solidFill>
              </a:rPr>
              <a:t>1</a:t>
            </a:r>
            <a:r>
              <a:rPr lang="zh-CN" altLang="en-US" dirty="0"/>
              <a:t>个页面请求，且</a:t>
            </a:r>
            <a:r>
              <a:rPr lang="en-US" altLang="zh-CN" b="1" i="1" dirty="0">
                <a:solidFill>
                  <a:srgbClr val="3C8C93"/>
                </a:solidFill>
              </a:rPr>
              <a:t>p</a:t>
            </a:r>
            <a:r>
              <a:rPr lang="zh-CN" altLang="en-US" dirty="0"/>
              <a:t>是</a:t>
            </a:r>
            <a:r>
              <a:rPr lang="en-US" altLang="zh-CN" b="1" i="1" dirty="0">
                <a:solidFill>
                  <a:srgbClr val="3C8C93"/>
                </a:solidFill>
              </a:rPr>
              <a:t>P</a:t>
            </a:r>
            <a:r>
              <a:rPr lang="en-US" altLang="zh-CN" b="1" dirty="0">
                <a:solidFill>
                  <a:srgbClr val="3C8C93"/>
                </a:solidFill>
              </a:rPr>
              <a:t>(</a:t>
            </a:r>
            <a:r>
              <a:rPr lang="en-US" altLang="zh-CN" b="1" i="1" dirty="0">
                <a:solidFill>
                  <a:srgbClr val="3C8C93"/>
                </a:solidFill>
              </a:rPr>
              <a:t>i</a:t>
            </a:r>
            <a:r>
              <a:rPr lang="en-US" altLang="zh-CN" b="1" dirty="0">
                <a:solidFill>
                  <a:srgbClr val="3C8C93"/>
                </a:solidFill>
              </a:rPr>
              <a:t>-1)</a:t>
            </a:r>
            <a:r>
              <a:rPr lang="zh-CN" altLang="en-US" dirty="0"/>
              <a:t>最后</a:t>
            </a:r>
            <a:r>
              <a:rPr lang="en-US" altLang="zh-CN" b="1" dirty="0">
                <a:solidFill>
                  <a:srgbClr val="3C8C93"/>
                </a:solidFill>
              </a:rPr>
              <a:t>1</a:t>
            </a:r>
            <a:r>
              <a:rPr lang="zh-CN" altLang="en-US" dirty="0"/>
              <a:t>个页面访问请求。</a:t>
            </a:r>
            <a:endParaRPr lang="en-US" altLang="zh-CN" dirty="0"/>
          </a:p>
          <a:p>
            <a:pPr eaLnBrk="1" hangingPunct="1"/>
            <a:r>
              <a:rPr lang="zh-CN" altLang="en-US" dirty="0"/>
              <a:t>可以证明：</a:t>
            </a:r>
            <a:r>
              <a:rPr lang="en-US" altLang="zh-CN" b="1" i="1" dirty="0">
                <a:solidFill>
                  <a:srgbClr val="3C8C93"/>
                </a:solidFill>
              </a:rPr>
              <a:t>P</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中有</a:t>
            </a:r>
            <a:r>
              <a:rPr lang="en-US" altLang="zh-CN" b="1" i="1" dirty="0">
                <a:solidFill>
                  <a:srgbClr val="3C8C93"/>
                </a:solidFill>
              </a:rPr>
              <a:t>k</a:t>
            </a:r>
            <a:r>
              <a:rPr lang="zh-CN" altLang="en-US" dirty="0"/>
              <a:t>个不同于</a:t>
            </a:r>
            <a:r>
              <a:rPr lang="en-US" altLang="zh-CN" b="1" i="1" dirty="0">
                <a:solidFill>
                  <a:srgbClr val="3C8C93"/>
                </a:solidFill>
              </a:rPr>
              <a:t>p</a:t>
            </a:r>
            <a:r>
              <a:rPr lang="zh-CN" altLang="en-US" dirty="0"/>
              <a:t>的互不相同的页面访问请求。</a:t>
            </a:r>
          </a:p>
        </p:txBody>
      </p:sp>
      <p:graphicFrame>
        <p:nvGraphicFramePr>
          <p:cNvPr id="4" name="表格 3">
            <a:extLst>
              <a:ext uri="{FF2B5EF4-FFF2-40B4-BE49-F238E27FC236}">
                <a16:creationId xmlns:a16="http://schemas.microsoft.com/office/drawing/2014/main" id="{C6467B84-808D-4869-A2DC-90029E749AA2}"/>
              </a:ext>
            </a:extLst>
          </p:cNvPr>
          <p:cNvGraphicFramePr>
            <a:graphicFrameLocks noGrp="1"/>
          </p:cNvGraphicFramePr>
          <p:nvPr>
            <p:extLst>
              <p:ext uri="{D42A27DB-BD31-4B8C-83A1-F6EECF244321}">
                <p14:modId xmlns:p14="http://schemas.microsoft.com/office/powerpoint/2010/main" val="1035717664"/>
              </p:ext>
            </p:extLst>
          </p:nvPr>
        </p:nvGraphicFramePr>
        <p:xfrm>
          <a:off x="1619672" y="4797152"/>
          <a:ext cx="6096000" cy="1483360"/>
        </p:xfrm>
        <a:graphic>
          <a:graphicData uri="http://schemas.openxmlformats.org/drawingml/2006/table">
            <a:tbl>
              <a:tblPr firstRow="1" bandRow="1">
                <a:tableStyleId>{5C22544A-7EE6-4342-B048-85BDC9FD1C3A}</a:tableStyleId>
              </a:tblPr>
              <a:tblGrid>
                <a:gridCol w="1524000">
                  <a:extLst>
                    <a:ext uri="{9D8B030D-6E8A-4147-A177-3AD203B41FA5}">
                      <a16:colId xmlns:a16="http://schemas.microsoft.com/office/drawing/2014/main" val="1867450526"/>
                    </a:ext>
                  </a:extLst>
                </a:gridCol>
                <a:gridCol w="1524000">
                  <a:extLst>
                    <a:ext uri="{9D8B030D-6E8A-4147-A177-3AD203B41FA5}">
                      <a16:colId xmlns:a16="http://schemas.microsoft.com/office/drawing/2014/main" val="2237872689"/>
                    </a:ext>
                  </a:extLst>
                </a:gridCol>
                <a:gridCol w="1524000">
                  <a:extLst>
                    <a:ext uri="{9D8B030D-6E8A-4147-A177-3AD203B41FA5}">
                      <a16:colId xmlns:a16="http://schemas.microsoft.com/office/drawing/2014/main" val="3837289080"/>
                    </a:ext>
                  </a:extLst>
                </a:gridCol>
                <a:gridCol w="1524000">
                  <a:extLst>
                    <a:ext uri="{9D8B030D-6E8A-4147-A177-3AD203B41FA5}">
                      <a16:colId xmlns:a16="http://schemas.microsoft.com/office/drawing/2014/main" val="1024298033"/>
                    </a:ext>
                  </a:extLst>
                </a:gridCol>
              </a:tblGrid>
              <a:tr h="370840">
                <a:tc>
                  <a:txBody>
                    <a:bodyPr/>
                    <a:lstStyle/>
                    <a:p>
                      <a:endParaRPr lang="zh-CN" altLang="en-US" dirty="0"/>
                    </a:p>
                  </a:txBody>
                  <a:tcPr/>
                </a:tc>
                <a:tc>
                  <a:txBody>
                    <a:bodyPr/>
                    <a:lstStyle/>
                    <a:p>
                      <a:endParaRPr lang="zh-CN" altLang="en-US"/>
                    </a:p>
                  </a:txBody>
                  <a:tcPr/>
                </a:tc>
                <a:tc>
                  <a:txBody>
                    <a:bodyPr/>
                    <a:lstStyle/>
                    <a:p>
                      <a:pPr algn="ctr"/>
                      <a:r>
                        <a:rPr lang="en-US" altLang="zh-CN" b="1" i="1" dirty="0">
                          <a:solidFill>
                            <a:srgbClr val="3C8C93"/>
                          </a:solidFill>
                        </a:rPr>
                        <a:t>σ</a:t>
                      </a:r>
                      <a:r>
                        <a:rPr lang="en-US" altLang="zh-CN" b="1" dirty="0">
                          <a:solidFill>
                            <a:srgbClr val="3C8C93"/>
                          </a:solidFill>
                        </a:rPr>
                        <a:t>(</a:t>
                      </a:r>
                      <a:r>
                        <a:rPr lang="en-US" altLang="zh-CN" b="1" i="1" dirty="0" err="1">
                          <a:solidFill>
                            <a:srgbClr val="3C8C93"/>
                          </a:solidFill>
                        </a:rPr>
                        <a:t>t</a:t>
                      </a:r>
                      <a:r>
                        <a:rPr lang="en-US" altLang="zh-CN" b="1" i="1" baseline="-25000" dirty="0" err="1">
                          <a:solidFill>
                            <a:srgbClr val="3C8C93"/>
                          </a:solidFill>
                        </a:rPr>
                        <a:t>i</a:t>
                      </a:r>
                      <a:r>
                        <a:rPr lang="en-US" altLang="zh-CN" b="1" dirty="0">
                          <a:solidFill>
                            <a:srgbClr val="3C8C93"/>
                          </a:solidFill>
                        </a:rPr>
                        <a:t>)</a:t>
                      </a:r>
                      <a:endParaRPr lang="zh-CN" altLang="en-US" dirty="0"/>
                    </a:p>
                  </a:txBody>
                  <a:tcPr/>
                </a:tc>
                <a:tc>
                  <a:txBody>
                    <a:bodyPr/>
                    <a:lstStyle/>
                    <a:p>
                      <a:endParaRPr lang="zh-CN" altLang="en-US"/>
                    </a:p>
                  </a:txBody>
                  <a:tcPr/>
                </a:tc>
                <a:extLst>
                  <a:ext uri="{0D108BD9-81ED-4DB2-BD59-A6C34878D82A}">
                    <a16:rowId xmlns:a16="http://schemas.microsoft.com/office/drawing/2014/main" val="3118875012"/>
                  </a:ext>
                </a:extLst>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extLst>
                  <a:ext uri="{0D108BD9-81ED-4DB2-BD59-A6C34878D82A}">
                    <a16:rowId xmlns:a16="http://schemas.microsoft.com/office/drawing/2014/main" val="217779158"/>
                  </a:ext>
                </a:extLst>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extLst>
                  <a:ext uri="{0D108BD9-81ED-4DB2-BD59-A6C34878D82A}">
                    <a16:rowId xmlns:a16="http://schemas.microsoft.com/office/drawing/2014/main" val="2335448771"/>
                  </a:ext>
                </a:extLst>
              </a:tr>
              <a:tr h="370840">
                <a:tc>
                  <a:txBody>
                    <a:bodyPr/>
                    <a:lstStyle/>
                    <a:p>
                      <a:endParaRPr lang="zh-CN" altLang="en-US"/>
                    </a:p>
                  </a:txBody>
                  <a:tcPr/>
                </a:tc>
                <a:tc>
                  <a:txBody>
                    <a:bodyPr/>
                    <a:lstStyle/>
                    <a:p>
                      <a:pPr algn="ctr"/>
                      <a:r>
                        <a:rPr lang="en-US" altLang="zh-CN" dirty="0"/>
                        <a:t>p</a:t>
                      </a:r>
                      <a:endParaRPr lang="zh-CN" altLang="en-US" dirty="0"/>
                    </a:p>
                  </a:txBody>
                  <a:tcPr/>
                </a:tc>
                <a:tc>
                  <a:txBody>
                    <a:bodyPr/>
                    <a:lstStyle/>
                    <a:p>
                      <a:pPr algn="ctr"/>
                      <a:r>
                        <a:rPr lang="en-US" altLang="zh-CN" b="1" i="1" dirty="0">
                          <a:solidFill>
                            <a:srgbClr val="3C8C93"/>
                          </a:solidFill>
                        </a:rPr>
                        <a:t>σ</a:t>
                      </a:r>
                      <a:r>
                        <a:rPr lang="en-US" altLang="zh-CN" b="1" dirty="0">
                          <a:solidFill>
                            <a:srgbClr val="3C8C93"/>
                          </a:solidFill>
                        </a:rPr>
                        <a:t>(</a:t>
                      </a:r>
                      <a:r>
                        <a:rPr lang="en-US" altLang="zh-CN" b="1" i="1" dirty="0">
                          <a:solidFill>
                            <a:srgbClr val="3C8C93"/>
                          </a:solidFill>
                        </a:rPr>
                        <a:t>t</a:t>
                      </a:r>
                      <a:r>
                        <a:rPr lang="en-US" altLang="zh-CN" b="1" i="1" baseline="-25000" dirty="0">
                          <a:solidFill>
                            <a:srgbClr val="3C8C93"/>
                          </a:solidFill>
                        </a:rPr>
                        <a:t>i</a:t>
                      </a:r>
                      <a:r>
                        <a:rPr lang="en-US" altLang="zh-CN" b="1" baseline="-25000" dirty="0">
                          <a:solidFill>
                            <a:srgbClr val="3C8C93"/>
                          </a:solidFill>
                        </a:rPr>
                        <a:t>+1</a:t>
                      </a:r>
                      <a:r>
                        <a:rPr lang="en-US" altLang="zh-CN" b="1" dirty="0">
                          <a:solidFill>
                            <a:srgbClr val="3C8C93"/>
                          </a:solidFill>
                        </a:rPr>
                        <a:t>-1)</a:t>
                      </a:r>
                      <a:endParaRPr lang="zh-CN" altLang="en-US" dirty="0"/>
                    </a:p>
                  </a:txBody>
                  <a:tcPr/>
                </a:tc>
                <a:tc>
                  <a:txBody>
                    <a:bodyPr/>
                    <a:lstStyle/>
                    <a:p>
                      <a:endParaRPr lang="zh-CN" altLang="en-US" dirty="0"/>
                    </a:p>
                  </a:txBody>
                  <a:tcPr/>
                </a:tc>
                <a:extLst>
                  <a:ext uri="{0D108BD9-81ED-4DB2-BD59-A6C34878D82A}">
                    <a16:rowId xmlns:a16="http://schemas.microsoft.com/office/drawing/2014/main" val="2360209613"/>
                  </a:ext>
                </a:extLst>
              </a:tr>
            </a:tbl>
          </a:graphicData>
        </a:graphic>
      </p:graphicFrame>
      <p:sp>
        <p:nvSpPr>
          <p:cNvPr id="5" name="文本框 4">
            <a:extLst>
              <a:ext uri="{FF2B5EF4-FFF2-40B4-BE49-F238E27FC236}">
                <a16:creationId xmlns:a16="http://schemas.microsoft.com/office/drawing/2014/main" id="{0F5634F4-99C6-4845-8623-A419A837DBDA}"/>
              </a:ext>
            </a:extLst>
          </p:cNvPr>
          <p:cNvSpPr txBox="1"/>
          <p:nvPr/>
        </p:nvSpPr>
        <p:spPr>
          <a:xfrm>
            <a:off x="3419872" y="6324600"/>
            <a:ext cx="1056700" cy="369332"/>
          </a:xfrm>
          <a:prstGeom prst="rect">
            <a:avLst/>
          </a:prstGeom>
          <a:noFill/>
        </p:spPr>
        <p:txBody>
          <a:bodyPr wrap="none" rtlCol="0">
            <a:spAutoFit/>
          </a:bodyPr>
          <a:lstStyle/>
          <a:p>
            <a:r>
              <a:rPr lang="en-US" altLang="zh-CN" dirty="0"/>
              <a:t>P</a:t>
            </a:r>
            <a:r>
              <a:rPr lang="zh-CN" altLang="en-US" dirty="0"/>
              <a:t>（</a:t>
            </a:r>
            <a:r>
              <a:rPr lang="en-US" altLang="zh-CN" dirty="0"/>
              <a:t>i-1</a:t>
            </a:r>
            <a:r>
              <a:rPr lang="zh-CN" altLang="en-US" dirty="0"/>
              <a:t>）</a:t>
            </a:r>
          </a:p>
        </p:txBody>
      </p:sp>
      <p:sp>
        <p:nvSpPr>
          <p:cNvPr id="6" name="矩形 5">
            <a:extLst>
              <a:ext uri="{FF2B5EF4-FFF2-40B4-BE49-F238E27FC236}">
                <a16:creationId xmlns:a16="http://schemas.microsoft.com/office/drawing/2014/main" id="{4326184C-910B-4967-A04B-5F990210F04D}"/>
              </a:ext>
            </a:extLst>
          </p:cNvPr>
          <p:cNvSpPr/>
          <p:nvPr/>
        </p:nvSpPr>
        <p:spPr>
          <a:xfrm>
            <a:off x="4932040" y="6324600"/>
            <a:ext cx="851515" cy="369332"/>
          </a:xfrm>
          <a:prstGeom prst="rect">
            <a:avLst/>
          </a:prstGeom>
        </p:spPr>
        <p:txBody>
          <a:bodyPr wrap="none">
            <a:spAutoFit/>
          </a:bodyPr>
          <a:lstStyle/>
          <a:p>
            <a:r>
              <a:rPr lang="en-US" altLang="zh-CN" dirty="0"/>
              <a:t>P</a:t>
            </a:r>
            <a:r>
              <a:rPr lang="zh-CN" altLang="en-US" dirty="0"/>
              <a:t>（</a:t>
            </a:r>
            <a:r>
              <a:rPr lang="en-US" altLang="zh-CN" dirty="0" err="1"/>
              <a:t>i</a:t>
            </a:r>
            <a:r>
              <a:rPr lang="zh-CN" altLang="en-US" dirty="0"/>
              <a:t>）</a:t>
            </a:r>
          </a:p>
        </p:txBody>
      </p:sp>
      <p:pic>
        <p:nvPicPr>
          <p:cNvPr id="2" name="音频 1">
            <a:hlinkClick r:id="" action="ppaction://media"/>
            <a:extLst>
              <a:ext uri="{FF2B5EF4-FFF2-40B4-BE49-F238E27FC236}">
                <a16:creationId xmlns:a16="http://schemas.microsoft.com/office/drawing/2014/main" id="{009EA634-DE4F-4507-8C88-4D53FC8B197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114183"/>
    </mc:Choice>
    <mc:Fallback>
      <p:transition advTm="114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Rot="1" noChangeArrowheads="1"/>
          </p:cNvSpPr>
          <p:nvPr>
            <p:ph type="title"/>
          </p:nvPr>
        </p:nvSpPr>
        <p:spPr/>
        <p:txBody>
          <a:bodyPr/>
          <a:lstStyle/>
          <a:p>
            <a:pPr eaLnBrk="1" hangingPunct="1"/>
            <a:r>
              <a:rPr lang="en-US" altLang="zh-CN"/>
              <a:t>LRU</a:t>
            </a:r>
            <a:r>
              <a:rPr lang="zh-CN" altLang="en-US"/>
              <a:t>算法的分析</a:t>
            </a:r>
            <a:r>
              <a:rPr lang="en-US" altLang="zh-CN"/>
              <a:t>(</a:t>
            </a:r>
            <a:r>
              <a:rPr lang="zh-CN" altLang="en-US"/>
              <a:t>续</a:t>
            </a:r>
            <a:r>
              <a:rPr lang="en-US" altLang="zh-CN"/>
              <a:t>)</a:t>
            </a:r>
          </a:p>
        </p:txBody>
      </p:sp>
      <p:sp>
        <p:nvSpPr>
          <p:cNvPr id="20483" name="Rectangle 3"/>
          <p:cNvSpPr>
            <a:spLocks noGrp="1" noRot="1" noChangeArrowheads="1"/>
          </p:cNvSpPr>
          <p:nvPr>
            <p:ph idx="1"/>
          </p:nvPr>
        </p:nvSpPr>
        <p:spPr/>
        <p:txBody>
          <a:bodyPr/>
          <a:lstStyle/>
          <a:p>
            <a:pPr marL="0" indent="0" eaLnBrk="1" hangingPunct="1">
              <a:buNone/>
            </a:pPr>
            <a:r>
              <a:rPr lang="zh-CN" altLang="en-US" dirty="0"/>
              <a:t>第一种情况：</a:t>
            </a:r>
            <a:endParaRPr lang="en-US" altLang="zh-CN" dirty="0"/>
          </a:p>
          <a:p>
            <a:pPr marL="400050" lvl="1" indent="0">
              <a:buNone/>
            </a:pPr>
            <a:r>
              <a:rPr lang="zh-CN" altLang="en-US" dirty="0"/>
              <a:t>算法</a:t>
            </a:r>
            <a:r>
              <a:rPr lang="en-US" altLang="zh-CN" b="1" dirty="0">
                <a:solidFill>
                  <a:srgbClr val="3C8C93"/>
                </a:solidFill>
              </a:rPr>
              <a:t>LRU</a:t>
            </a:r>
            <a:r>
              <a:rPr lang="zh-CN" altLang="en-US" dirty="0"/>
              <a:t>在阶段</a:t>
            </a:r>
            <a:r>
              <a:rPr lang="en-US" altLang="zh-CN" b="1" i="1" dirty="0">
                <a:solidFill>
                  <a:srgbClr val="3C8C93"/>
                </a:solidFill>
              </a:rPr>
              <a:t>P</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产生</a:t>
            </a:r>
            <a:r>
              <a:rPr lang="en-US" altLang="zh-CN" b="1" i="1" dirty="0">
                <a:solidFill>
                  <a:srgbClr val="3C8C93"/>
                </a:solidFill>
              </a:rPr>
              <a:t>k</a:t>
            </a:r>
            <a:r>
              <a:rPr lang="zh-CN" altLang="en-US" dirty="0"/>
              <a:t>个页面缺失的页面访问请求互不相同且不同于</a:t>
            </a:r>
            <a:r>
              <a:rPr lang="en-US" altLang="zh-CN" b="1" i="1" dirty="0">
                <a:solidFill>
                  <a:srgbClr val="3C8C93"/>
                </a:solidFill>
              </a:rPr>
              <a:t>p</a:t>
            </a:r>
            <a:r>
              <a:rPr lang="zh-CN" altLang="en-US" dirty="0"/>
              <a:t>时，结论成立。</a:t>
            </a:r>
            <a:endParaRPr lang="en-US" altLang="zh-CN" dirty="0"/>
          </a:p>
          <a:p>
            <a:pPr marL="0" indent="0" eaLnBrk="1" hangingPunct="1">
              <a:buNone/>
            </a:pPr>
            <a:endParaRPr lang="zh-CN" altLang="en-US" dirty="0"/>
          </a:p>
          <a:p>
            <a:pPr marL="0" indent="0">
              <a:buNone/>
            </a:pPr>
            <a:r>
              <a:rPr lang="zh-CN" altLang="en-US" dirty="0"/>
              <a:t>第二种情况：</a:t>
            </a:r>
            <a:endParaRPr lang="en-US" altLang="zh-CN" dirty="0"/>
          </a:p>
          <a:p>
            <a:pPr marL="400050" lvl="1" indent="0">
              <a:buNone/>
            </a:pPr>
            <a:r>
              <a:rPr lang="zh-CN" altLang="en-US" dirty="0"/>
              <a:t>若</a:t>
            </a:r>
            <a:r>
              <a:rPr lang="en-US" altLang="zh-CN" b="1" dirty="0">
                <a:solidFill>
                  <a:srgbClr val="3C8C93"/>
                </a:solidFill>
              </a:rPr>
              <a:t>LRU</a:t>
            </a:r>
            <a:r>
              <a:rPr lang="zh-CN" altLang="en-US" dirty="0"/>
              <a:t>在阶段</a:t>
            </a:r>
            <a:r>
              <a:rPr lang="en-US" altLang="zh-CN" b="1" i="1" dirty="0">
                <a:solidFill>
                  <a:srgbClr val="3C8C93"/>
                </a:solidFill>
              </a:rPr>
              <a:t>P</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时对某页面访问请求</a:t>
            </a:r>
            <a:r>
              <a:rPr lang="en-US" altLang="zh-CN" b="1" i="1" dirty="0">
                <a:solidFill>
                  <a:srgbClr val="3C8C93"/>
                </a:solidFill>
              </a:rPr>
              <a:t>q</a:t>
            </a:r>
            <a:r>
              <a:rPr lang="zh-CN" altLang="en-US" dirty="0"/>
              <a:t>产生两次页面缺失：设</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s</a:t>
            </a:r>
            <a:r>
              <a:rPr lang="en-US" altLang="zh-CN" b="1" baseline="-25000" dirty="0">
                <a:solidFill>
                  <a:srgbClr val="3C8C93"/>
                </a:solidFill>
              </a:rPr>
              <a:t>1</a:t>
            </a:r>
            <a:r>
              <a:rPr lang="en-US" altLang="zh-CN" b="1" dirty="0">
                <a:solidFill>
                  <a:srgbClr val="3C8C93"/>
                </a:solidFill>
              </a:rPr>
              <a:t>) = </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s</a:t>
            </a:r>
            <a:r>
              <a:rPr lang="en-US" altLang="zh-CN" b="1" baseline="-25000" dirty="0">
                <a:solidFill>
                  <a:srgbClr val="3C8C93"/>
                </a:solidFill>
              </a:rPr>
              <a:t>2</a:t>
            </a:r>
            <a:r>
              <a:rPr lang="en-US" altLang="zh-CN" b="1" dirty="0">
                <a:solidFill>
                  <a:srgbClr val="3C8C93"/>
                </a:solidFill>
              </a:rPr>
              <a:t>) = </a:t>
            </a:r>
            <a:r>
              <a:rPr lang="en-US" altLang="zh-CN" b="1" i="1" dirty="0">
                <a:solidFill>
                  <a:srgbClr val="3C8C93"/>
                </a:solidFill>
              </a:rPr>
              <a:t>q</a:t>
            </a:r>
            <a:r>
              <a:rPr lang="zh-CN" altLang="en-US" dirty="0"/>
              <a:t>产生页面缺失，且</a:t>
            </a:r>
            <a:r>
              <a:rPr lang="en-US" altLang="zh-CN" b="1" i="1" dirty="0" err="1">
                <a:solidFill>
                  <a:srgbClr val="3C8C93"/>
                </a:solidFill>
              </a:rPr>
              <a:t>t</a:t>
            </a:r>
            <a:r>
              <a:rPr lang="en-US" altLang="zh-CN" b="1" i="1" baseline="-25000" dirty="0" err="1">
                <a:solidFill>
                  <a:srgbClr val="3C8C93"/>
                </a:solidFill>
              </a:rPr>
              <a:t>i</a:t>
            </a:r>
            <a:r>
              <a:rPr lang="en-US" altLang="zh-CN" b="1" dirty="0">
                <a:solidFill>
                  <a:srgbClr val="3C8C93"/>
                </a:solidFill>
              </a:rPr>
              <a:t> ≤ </a:t>
            </a:r>
            <a:r>
              <a:rPr lang="en-US" altLang="zh-CN" b="1" i="1" dirty="0">
                <a:solidFill>
                  <a:srgbClr val="3C8C93"/>
                </a:solidFill>
              </a:rPr>
              <a:t>s</a:t>
            </a:r>
            <a:r>
              <a:rPr lang="en-US" altLang="zh-CN" b="1" baseline="-25000" dirty="0">
                <a:solidFill>
                  <a:srgbClr val="3C8C93"/>
                </a:solidFill>
              </a:rPr>
              <a:t>1</a:t>
            </a:r>
            <a:r>
              <a:rPr lang="en-US" altLang="zh-CN" b="1" dirty="0">
                <a:solidFill>
                  <a:srgbClr val="3C8C93"/>
                </a:solidFill>
              </a:rPr>
              <a:t>&lt; </a:t>
            </a:r>
            <a:r>
              <a:rPr lang="en-US" altLang="zh-CN" b="1" i="1" dirty="0">
                <a:solidFill>
                  <a:srgbClr val="3C8C93"/>
                </a:solidFill>
              </a:rPr>
              <a:t>s</a:t>
            </a:r>
            <a:r>
              <a:rPr lang="en-US" altLang="zh-CN" b="1" baseline="-25000" dirty="0">
                <a:solidFill>
                  <a:srgbClr val="3C8C93"/>
                </a:solidFill>
              </a:rPr>
              <a:t>2</a:t>
            </a:r>
            <a:r>
              <a:rPr lang="en-US" altLang="zh-CN" b="1" dirty="0">
                <a:solidFill>
                  <a:srgbClr val="3C8C93"/>
                </a:solidFill>
              </a:rPr>
              <a:t> ≤ </a:t>
            </a:r>
            <a:r>
              <a:rPr lang="en-US" altLang="zh-CN" b="1" i="1" dirty="0">
                <a:solidFill>
                  <a:srgbClr val="3C8C93"/>
                </a:solidFill>
              </a:rPr>
              <a:t>t</a:t>
            </a:r>
            <a:r>
              <a:rPr lang="en-US" altLang="zh-CN" b="1" i="1" baseline="-25000" dirty="0">
                <a:solidFill>
                  <a:srgbClr val="3C8C93"/>
                </a:solidFill>
              </a:rPr>
              <a:t>i</a:t>
            </a:r>
            <a:r>
              <a:rPr lang="en-US" altLang="zh-CN" b="1" baseline="-25000" dirty="0">
                <a:solidFill>
                  <a:srgbClr val="3C8C93"/>
                </a:solidFill>
              </a:rPr>
              <a:t>+1</a:t>
            </a:r>
            <a:r>
              <a:rPr lang="en-US" altLang="zh-CN" b="1" dirty="0">
                <a:solidFill>
                  <a:srgbClr val="3C8C93"/>
                </a:solidFill>
              </a:rPr>
              <a:t>-1</a:t>
            </a:r>
            <a:r>
              <a:rPr lang="zh-CN" altLang="en-US" dirty="0"/>
              <a:t>。说明</a:t>
            </a:r>
            <a:r>
              <a:rPr lang="en-US" altLang="zh-CN" b="1" i="1" dirty="0">
                <a:solidFill>
                  <a:srgbClr val="3C8C93"/>
                </a:solidFill>
              </a:rPr>
              <a:t>q</a:t>
            </a:r>
            <a:r>
              <a:rPr lang="zh-CN" altLang="en-US" dirty="0"/>
              <a:t>在</a:t>
            </a:r>
            <a:r>
              <a:rPr lang="en-US" altLang="zh-CN" b="1" i="1" dirty="0">
                <a:solidFill>
                  <a:srgbClr val="3C8C93"/>
                </a:solidFill>
              </a:rPr>
              <a:t>s</a:t>
            </a:r>
            <a:r>
              <a:rPr lang="en-US" altLang="zh-CN" b="1" baseline="-25000" dirty="0">
                <a:solidFill>
                  <a:srgbClr val="3C8C93"/>
                </a:solidFill>
              </a:rPr>
              <a:t>1</a:t>
            </a:r>
            <a:r>
              <a:rPr lang="zh-CN" altLang="en-US" dirty="0"/>
              <a:t>之后</a:t>
            </a:r>
            <a:r>
              <a:rPr lang="en-US" altLang="zh-CN" b="1" i="1" dirty="0">
                <a:solidFill>
                  <a:srgbClr val="3C8C93"/>
                </a:solidFill>
              </a:rPr>
              <a:t>s</a:t>
            </a:r>
            <a:r>
              <a:rPr lang="en-US" altLang="zh-CN" b="1" baseline="-25000" dirty="0">
                <a:solidFill>
                  <a:srgbClr val="3C8C93"/>
                </a:solidFill>
              </a:rPr>
              <a:t>2</a:t>
            </a:r>
            <a:r>
              <a:rPr lang="zh-CN" altLang="en-US" dirty="0"/>
              <a:t>之前的某次访问请求</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t</a:t>
            </a:r>
            <a:r>
              <a:rPr lang="en-US" altLang="zh-CN" b="1" dirty="0">
                <a:solidFill>
                  <a:srgbClr val="3C8C93"/>
                </a:solidFill>
              </a:rPr>
              <a:t>)</a:t>
            </a:r>
            <a:r>
              <a:rPr lang="zh-CN" altLang="en-US" dirty="0"/>
              <a:t>被调出高速缓存，当</a:t>
            </a:r>
            <a:r>
              <a:rPr lang="en-US" altLang="zh-CN" b="1" i="1" dirty="0">
                <a:solidFill>
                  <a:srgbClr val="3C8C93"/>
                </a:solidFill>
              </a:rPr>
              <a:t>q</a:t>
            </a:r>
            <a:r>
              <a:rPr lang="zh-CN" altLang="en-US" dirty="0"/>
              <a:t>被调出时，它是当前缓存中最近访问时间最早的页面，这说明子序列</a:t>
            </a:r>
            <a:r>
              <a:rPr lang="en-US" altLang="zh-CN" b="1" i="1" dirty="0" err="1">
                <a:solidFill>
                  <a:srgbClr val="3C8C93"/>
                </a:solidFill>
              </a:rPr>
              <a:t>σ</a:t>
            </a:r>
            <a:r>
              <a:rPr lang="en-US" altLang="zh-CN" dirty="0">
                <a:solidFill>
                  <a:srgbClr val="3C8C93"/>
                </a:solidFill>
              </a:rPr>
              <a:t>(</a:t>
            </a:r>
            <a:r>
              <a:rPr lang="en-US" altLang="zh-CN" b="1" i="1" dirty="0">
                <a:solidFill>
                  <a:srgbClr val="3C8C93"/>
                </a:solidFill>
              </a:rPr>
              <a:t>s</a:t>
            </a:r>
            <a:r>
              <a:rPr lang="en-US" altLang="zh-CN" baseline="-25000" dirty="0">
                <a:solidFill>
                  <a:srgbClr val="3C8C93"/>
                </a:solidFill>
              </a:rPr>
              <a:t>1</a:t>
            </a:r>
            <a:r>
              <a:rPr lang="en-US" altLang="zh-CN" dirty="0">
                <a:solidFill>
                  <a:srgbClr val="3C8C93"/>
                </a:solidFill>
              </a:rPr>
              <a:t>)</a:t>
            </a:r>
            <a:r>
              <a:rPr lang="zh-CN" altLang="en-US" dirty="0"/>
              <a:t>到</a:t>
            </a:r>
            <a:r>
              <a:rPr lang="en-US" altLang="zh-CN" b="1" i="1" dirty="0" err="1">
                <a:solidFill>
                  <a:srgbClr val="3C8C93"/>
                </a:solidFill>
              </a:rPr>
              <a:t>σ</a:t>
            </a:r>
            <a:r>
              <a:rPr lang="en-US" altLang="zh-CN" dirty="0">
                <a:solidFill>
                  <a:srgbClr val="3C8C93"/>
                </a:solidFill>
              </a:rPr>
              <a:t>(</a:t>
            </a:r>
            <a:r>
              <a:rPr lang="en-US" altLang="zh-CN" b="1" i="1" dirty="0">
                <a:solidFill>
                  <a:srgbClr val="3C8C93"/>
                </a:solidFill>
              </a:rPr>
              <a:t>t</a:t>
            </a:r>
            <a:r>
              <a:rPr lang="en-US" altLang="zh-CN" dirty="0">
                <a:solidFill>
                  <a:srgbClr val="3C8C93"/>
                </a:solidFill>
              </a:rPr>
              <a:t>)</a:t>
            </a:r>
            <a:r>
              <a:rPr lang="zh-CN" altLang="en-US" dirty="0"/>
              <a:t>中包含了</a:t>
            </a:r>
            <a:r>
              <a:rPr lang="en-US" altLang="zh-CN" b="1" i="1" dirty="0">
                <a:solidFill>
                  <a:srgbClr val="3C8C93"/>
                </a:solidFill>
              </a:rPr>
              <a:t>k</a:t>
            </a:r>
            <a:r>
              <a:rPr lang="en-US" altLang="zh-CN" b="1" dirty="0">
                <a:solidFill>
                  <a:srgbClr val="3C8C93"/>
                </a:solidFill>
              </a:rPr>
              <a:t>+1</a:t>
            </a:r>
            <a:r>
              <a:rPr lang="zh-CN" altLang="en-US" dirty="0"/>
              <a:t>个不同的页面访问请求，则有</a:t>
            </a:r>
            <a:r>
              <a:rPr lang="en-US" altLang="zh-CN" b="1" i="1" dirty="0">
                <a:solidFill>
                  <a:srgbClr val="3C8C93"/>
                </a:solidFill>
              </a:rPr>
              <a:t>k</a:t>
            </a:r>
            <a:r>
              <a:rPr lang="zh-CN" altLang="en-US" dirty="0"/>
              <a:t>个不同于</a:t>
            </a:r>
            <a:r>
              <a:rPr lang="en-US" altLang="zh-CN" b="1" i="1" dirty="0">
                <a:solidFill>
                  <a:srgbClr val="3C8C93"/>
                </a:solidFill>
              </a:rPr>
              <a:t>p</a:t>
            </a:r>
            <a:r>
              <a:rPr lang="zh-CN" altLang="en-US" dirty="0"/>
              <a:t>的互不相同的页面访问请求。</a:t>
            </a:r>
          </a:p>
        </p:txBody>
      </p:sp>
      <p:pic>
        <p:nvPicPr>
          <p:cNvPr id="2" name="音频 1">
            <a:hlinkClick r:id="" action="ppaction://media"/>
            <a:extLst>
              <a:ext uri="{FF2B5EF4-FFF2-40B4-BE49-F238E27FC236}">
                <a16:creationId xmlns:a16="http://schemas.microsoft.com/office/drawing/2014/main" id="{8170C791-410C-490A-9E35-4D3E8123EA4B}"/>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623300" y="6337300"/>
            <a:ext cx="304800" cy="304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p14:dur="0" advTm="165163"/>
    </mc:Choice>
    <mc:Fallback>
      <p:transition advTm="1651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48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48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Rot="1" noChangeArrowheads="1"/>
          </p:cNvSpPr>
          <p:nvPr>
            <p:ph type="title"/>
          </p:nvPr>
        </p:nvSpPr>
        <p:spPr/>
        <p:txBody>
          <a:bodyPr/>
          <a:lstStyle/>
          <a:p>
            <a:pPr eaLnBrk="1" hangingPunct="1"/>
            <a:r>
              <a:rPr lang="en-US" altLang="zh-CN"/>
              <a:t>LRU</a:t>
            </a:r>
            <a:r>
              <a:rPr lang="zh-CN" altLang="en-US"/>
              <a:t>算法的分析</a:t>
            </a:r>
            <a:r>
              <a:rPr lang="en-US" altLang="zh-CN"/>
              <a:t>(</a:t>
            </a:r>
            <a:r>
              <a:rPr lang="zh-CN" altLang="en-US"/>
              <a:t>续</a:t>
            </a:r>
            <a:r>
              <a:rPr lang="en-US" altLang="zh-CN"/>
              <a:t>)</a:t>
            </a:r>
          </a:p>
        </p:txBody>
      </p:sp>
      <p:sp>
        <p:nvSpPr>
          <p:cNvPr id="21507" name="Rectangle 3"/>
          <p:cNvSpPr>
            <a:spLocks noGrp="1" noRot="1" noChangeArrowheads="1"/>
          </p:cNvSpPr>
          <p:nvPr>
            <p:ph idx="1"/>
          </p:nvPr>
        </p:nvSpPr>
        <p:spPr/>
        <p:txBody>
          <a:bodyPr/>
          <a:lstStyle/>
          <a:p>
            <a:pPr eaLnBrk="1" hangingPunct="1"/>
            <a:r>
              <a:rPr lang="zh-CN" altLang="en-US" dirty="0"/>
              <a:t>第三种情况</a:t>
            </a:r>
            <a:endParaRPr lang="en-US" altLang="zh-CN" dirty="0"/>
          </a:p>
          <a:p>
            <a:pPr lvl="1"/>
            <a:r>
              <a:rPr lang="zh-CN" altLang="en-US" dirty="0"/>
              <a:t>当算法在阶段</a:t>
            </a:r>
            <a:r>
              <a:rPr lang="en-US" altLang="zh-CN" i="1" dirty="0">
                <a:solidFill>
                  <a:srgbClr val="3C8C93"/>
                </a:solidFill>
              </a:rPr>
              <a:t>P</a:t>
            </a:r>
            <a:r>
              <a:rPr lang="en-US" altLang="zh-CN" dirty="0">
                <a:solidFill>
                  <a:srgbClr val="3C8C93"/>
                </a:solidFill>
              </a:rPr>
              <a:t>(</a:t>
            </a:r>
            <a:r>
              <a:rPr lang="en-US" altLang="zh-CN" i="1" dirty="0" err="1">
                <a:solidFill>
                  <a:srgbClr val="3C8C93"/>
                </a:solidFill>
              </a:rPr>
              <a:t>i</a:t>
            </a:r>
            <a:r>
              <a:rPr lang="en-US" altLang="zh-CN" dirty="0">
                <a:solidFill>
                  <a:srgbClr val="3C8C93"/>
                </a:solidFill>
              </a:rPr>
              <a:t>)</a:t>
            </a:r>
            <a:r>
              <a:rPr lang="zh-CN" altLang="en-US" dirty="0"/>
              <a:t>产生页面缺失的页面访问请求互不相同，但有</a:t>
            </a:r>
            <a:r>
              <a:rPr lang="en-US" altLang="zh-CN" b="1" dirty="0">
                <a:solidFill>
                  <a:srgbClr val="3C8C93"/>
                </a:solidFill>
              </a:rPr>
              <a:t>1</a:t>
            </a:r>
            <a:r>
              <a:rPr lang="zh-CN" altLang="en-US" dirty="0"/>
              <a:t>次在页面访问请求</a:t>
            </a:r>
            <a:r>
              <a:rPr lang="en-US" altLang="zh-CN" b="1" i="1" dirty="0">
                <a:solidFill>
                  <a:srgbClr val="3C8C93"/>
                </a:solidFill>
              </a:rPr>
              <a:t>p</a:t>
            </a:r>
            <a:r>
              <a:rPr lang="zh-CN" altLang="en-US" dirty="0"/>
              <a:t>产生页面缺失时</a:t>
            </a:r>
            <a:r>
              <a:rPr lang="zh-CN" altLang="zh-CN" dirty="0"/>
              <a:t>。</a:t>
            </a:r>
            <a:endParaRPr lang="en-US" altLang="zh-CN" dirty="0"/>
          </a:p>
          <a:p>
            <a:pPr lvl="1"/>
            <a:r>
              <a:rPr lang="zh-CN" altLang="en-US" dirty="0"/>
              <a:t>设在请求</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t</a:t>
            </a:r>
            <a:r>
              <a:rPr lang="en-US" altLang="zh-CN" b="1" dirty="0">
                <a:solidFill>
                  <a:srgbClr val="3C8C93"/>
                </a:solidFill>
              </a:rPr>
              <a:t>) = </a:t>
            </a:r>
            <a:r>
              <a:rPr lang="en-US" altLang="zh-CN" b="1" i="1" dirty="0">
                <a:solidFill>
                  <a:srgbClr val="3C8C93"/>
                </a:solidFill>
              </a:rPr>
              <a:t>p</a:t>
            </a:r>
            <a:r>
              <a:rPr lang="zh-CN" altLang="en-US" dirty="0"/>
              <a:t>且</a:t>
            </a:r>
            <a:r>
              <a:rPr lang="en-US" altLang="zh-CN" b="1" i="1" dirty="0">
                <a:solidFill>
                  <a:srgbClr val="3C8C93"/>
                </a:solidFill>
              </a:rPr>
              <a:t>t</a:t>
            </a:r>
            <a:r>
              <a:rPr lang="en-US" altLang="zh-CN" b="1" dirty="0">
                <a:solidFill>
                  <a:srgbClr val="3C8C93"/>
                </a:solidFill>
              </a:rPr>
              <a:t> ≥ </a:t>
            </a:r>
            <a:r>
              <a:rPr lang="en-US" altLang="zh-CN" b="1" i="1" dirty="0" err="1">
                <a:solidFill>
                  <a:srgbClr val="3C8C93"/>
                </a:solidFill>
              </a:rPr>
              <a:t>t</a:t>
            </a:r>
            <a:r>
              <a:rPr lang="en-US" altLang="zh-CN" b="1" i="1" baseline="-25000" dirty="0" err="1">
                <a:solidFill>
                  <a:srgbClr val="3C8C93"/>
                </a:solidFill>
              </a:rPr>
              <a:t>i</a:t>
            </a:r>
            <a:r>
              <a:rPr lang="zh-CN" altLang="en-US" dirty="0"/>
              <a:t>时页面</a:t>
            </a:r>
            <a:r>
              <a:rPr lang="en-US" altLang="zh-CN" b="1" i="1" dirty="0">
                <a:solidFill>
                  <a:srgbClr val="3C8C93"/>
                </a:solidFill>
              </a:rPr>
              <a:t>p</a:t>
            </a:r>
            <a:r>
              <a:rPr lang="zh-CN" altLang="en-US" dirty="0"/>
              <a:t>被调出高速缓存。与前面的论证</a:t>
            </a:r>
            <a:r>
              <a:rPr lang="zh-CN" altLang="en-US"/>
              <a:t>类似，即有</a:t>
            </a:r>
            <a:r>
              <a:rPr lang="en-US" altLang="zh-CN" b="1" i="1" dirty="0">
                <a:solidFill>
                  <a:srgbClr val="3C8C93"/>
                </a:solidFill>
              </a:rPr>
              <a:t>k</a:t>
            </a:r>
            <a:r>
              <a:rPr lang="zh-CN" altLang="en-US" dirty="0"/>
              <a:t>个不同于</a:t>
            </a:r>
            <a:r>
              <a:rPr lang="en-US" altLang="zh-CN" b="1" i="1" dirty="0">
                <a:solidFill>
                  <a:srgbClr val="3C8C93"/>
                </a:solidFill>
              </a:rPr>
              <a:t>p</a:t>
            </a:r>
            <a:r>
              <a:rPr lang="zh-CN" altLang="en-US" dirty="0"/>
              <a:t>的互不相同的页面访问请求</a:t>
            </a:r>
          </a:p>
          <a:p>
            <a:pPr eaLnBrk="1" hangingPunct="1">
              <a:buFont typeface="Wingdings" pitchFamily="2" charset="2"/>
              <a:buNone/>
            </a:pPr>
            <a:endParaRPr lang="en-US" altLang="zh-CN" dirty="0"/>
          </a:p>
        </p:txBody>
      </p:sp>
      <p:pic>
        <p:nvPicPr>
          <p:cNvPr id="2" name="音频 1">
            <a:hlinkClick r:id="" action="ppaction://media"/>
            <a:extLst>
              <a:ext uri="{FF2B5EF4-FFF2-40B4-BE49-F238E27FC236}">
                <a16:creationId xmlns:a16="http://schemas.microsoft.com/office/drawing/2014/main" id="{BB4F1CD7-ECEE-4C36-B6C4-645634A7463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48275"/>
    </mc:Choice>
    <mc:Fallback>
      <p:transition advTm="48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Rot="1" noChangeArrowheads="1"/>
          </p:cNvSpPr>
          <p:nvPr>
            <p:ph type="title"/>
          </p:nvPr>
        </p:nvSpPr>
        <p:spPr/>
        <p:txBody>
          <a:bodyPr/>
          <a:lstStyle/>
          <a:p>
            <a:pPr eaLnBrk="1" hangingPunct="1"/>
            <a:r>
              <a:rPr lang="en-US" altLang="zh-CN"/>
              <a:t>LRU</a:t>
            </a:r>
            <a:r>
              <a:rPr lang="zh-CN" altLang="en-US"/>
              <a:t>算法的分析</a:t>
            </a:r>
            <a:r>
              <a:rPr lang="en-US" altLang="zh-CN"/>
              <a:t>(</a:t>
            </a:r>
            <a:r>
              <a:rPr lang="zh-CN" altLang="en-US"/>
              <a:t>续</a:t>
            </a:r>
            <a:r>
              <a:rPr lang="en-US" altLang="zh-CN"/>
              <a:t>)</a:t>
            </a:r>
          </a:p>
        </p:txBody>
      </p:sp>
      <p:sp>
        <p:nvSpPr>
          <p:cNvPr id="22531" name="Rectangle 3"/>
          <p:cNvSpPr>
            <a:spLocks noGrp="1" noRot="1" noChangeArrowheads="1"/>
          </p:cNvSpPr>
          <p:nvPr>
            <p:ph idx="1"/>
          </p:nvPr>
        </p:nvSpPr>
        <p:spPr/>
        <p:txBody>
          <a:bodyPr/>
          <a:lstStyle/>
          <a:p>
            <a:pPr eaLnBrk="1" hangingPunct="1"/>
            <a:r>
              <a:rPr lang="zh-CN" altLang="en-US" dirty="0"/>
              <a:t>通过上面讨论可知，</a:t>
            </a:r>
            <a:r>
              <a:rPr lang="en-US" altLang="zh-CN" b="1" i="1" dirty="0">
                <a:solidFill>
                  <a:srgbClr val="3C8C93"/>
                </a:solidFill>
              </a:rPr>
              <a:t>p</a:t>
            </a:r>
            <a:r>
              <a:rPr lang="zh-CN" altLang="en-US" dirty="0"/>
              <a:t>是阶段</a:t>
            </a:r>
            <a:r>
              <a:rPr lang="en-US" altLang="zh-CN" b="1" i="1" dirty="0">
                <a:solidFill>
                  <a:srgbClr val="3C8C93"/>
                </a:solidFill>
              </a:rPr>
              <a:t>P</a:t>
            </a:r>
            <a:r>
              <a:rPr lang="en-US" altLang="zh-CN" b="1" dirty="0">
                <a:solidFill>
                  <a:srgbClr val="3C8C93"/>
                </a:solidFill>
              </a:rPr>
              <a:t>(</a:t>
            </a:r>
            <a:r>
              <a:rPr lang="en-US" altLang="zh-CN" b="1" i="1" dirty="0">
                <a:solidFill>
                  <a:srgbClr val="3C8C93"/>
                </a:solidFill>
              </a:rPr>
              <a:t>i</a:t>
            </a:r>
            <a:r>
              <a:rPr lang="en-US" altLang="zh-CN" b="1" dirty="0">
                <a:solidFill>
                  <a:srgbClr val="3C8C93"/>
                </a:solidFill>
              </a:rPr>
              <a:t>-1)</a:t>
            </a:r>
            <a:r>
              <a:rPr lang="zh-CN" altLang="en-US" dirty="0"/>
              <a:t>的最后一个页面访问请求，因此，在阶段</a:t>
            </a:r>
            <a:r>
              <a:rPr lang="en-US" altLang="zh-CN" b="1" i="1" dirty="0">
                <a:solidFill>
                  <a:srgbClr val="3C8C93"/>
                </a:solidFill>
              </a:rPr>
              <a:t>P</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开始时，页面</a:t>
            </a:r>
            <a:r>
              <a:rPr lang="en-US" altLang="zh-CN" b="1" i="1" dirty="0">
                <a:solidFill>
                  <a:srgbClr val="3C8C93"/>
                </a:solidFill>
              </a:rPr>
              <a:t>p</a:t>
            </a:r>
            <a:r>
              <a:rPr lang="zh-CN" altLang="en-US" dirty="0"/>
              <a:t>在高速缓存中。而在阶段</a:t>
            </a:r>
            <a:r>
              <a:rPr lang="en-US" altLang="zh-CN" b="1" i="1" dirty="0">
                <a:solidFill>
                  <a:srgbClr val="3C8C93"/>
                </a:solidFill>
              </a:rPr>
              <a:t>P</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中又有</a:t>
            </a:r>
            <a:r>
              <a:rPr lang="en-US" altLang="zh-CN" b="1" i="1" dirty="0">
                <a:solidFill>
                  <a:srgbClr val="3C8C93"/>
                </a:solidFill>
              </a:rPr>
              <a:t>k</a:t>
            </a:r>
            <a:r>
              <a:rPr lang="zh-CN" altLang="en-US" dirty="0"/>
              <a:t>个不同于</a:t>
            </a:r>
            <a:r>
              <a:rPr lang="en-US" altLang="zh-CN" b="1" i="1" dirty="0">
                <a:solidFill>
                  <a:srgbClr val="3C8C93"/>
                </a:solidFill>
              </a:rPr>
              <a:t>p</a:t>
            </a:r>
            <a:r>
              <a:rPr lang="zh-CN" altLang="en-US" dirty="0"/>
              <a:t>的互不相同的页面访问请求。由此可见任何一个算法在阶段</a:t>
            </a:r>
            <a:r>
              <a:rPr lang="en-US" altLang="zh-CN" b="1" i="1" dirty="0">
                <a:solidFill>
                  <a:srgbClr val="3C8C93"/>
                </a:solidFill>
              </a:rPr>
              <a:t>P</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都至少产生</a:t>
            </a:r>
            <a:r>
              <a:rPr lang="en-US" altLang="zh-CN" b="1" dirty="0">
                <a:solidFill>
                  <a:srgbClr val="3C8C93"/>
                </a:solidFill>
              </a:rPr>
              <a:t>1</a:t>
            </a:r>
            <a:r>
              <a:rPr lang="zh-CN" altLang="en-US" dirty="0"/>
              <a:t>个页面缺失，包括最优离线算法</a:t>
            </a:r>
            <a:r>
              <a:rPr lang="en-US" altLang="zh-CN" b="1" dirty="0">
                <a:solidFill>
                  <a:srgbClr val="3C8C93"/>
                </a:solidFill>
              </a:rPr>
              <a:t>OPT</a:t>
            </a:r>
            <a:r>
              <a:rPr lang="zh-CN" altLang="en-US" dirty="0"/>
              <a:t>。</a:t>
            </a:r>
          </a:p>
          <a:p>
            <a:pPr eaLnBrk="1" hangingPunct="1"/>
            <a:r>
              <a:rPr lang="zh-CN" altLang="en-US" dirty="0"/>
              <a:t>这就证明了</a:t>
            </a:r>
            <a:r>
              <a:rPr lang="en-US" altLang="zh-CN" b="1" i="1" dirty="0">
                <a:solidFill>
                  <a:srgbClr val="3C8C93"/>
                </a:solidFill>
              </a:rPr>
              <a:t>C</a:t>
            </a:r>
            <a:r>
              <a:rPr lang="en-US" altLang="zh-CN" b="1" baseline="-25000" dirty="0">
                <a:solidFill>
                  <a:srgbClr val="3C8C93"/>
                </a:solidFill>
              </a:rPr>
              <a:t>LRU</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 ≤ </a:t>
            </a:r>
            <a:r>
              <a:rPr lang="en-US" altLang="zh-CN" b="1" i="1" dirty="0">
                <a:solidFill>
                  <a:srgbClr val="3C8C93"/>
                </a:solidFill>
              </a:rPr>
              <a:t>k</a:t>
            </a:r>
            <a:r>
              <a:rPr lang="en-US" altLang="zh-CN" b="1" dirty="0">
                <a:solidFill>
                  <a:srgbClr val="3C8C93"/>
                </a:solidFill>
              </a:rPr>
              <a:t> </a:t>
            </a:r>
            <a:r>
              <a:rPr lang="en-US" altLang="zh-CN" b="1" i="1" dirty="0">
                <a:solidFill>
                  <a:srgbClr val="3C8C93"/>
                </a:solidFill>
              </a:rPr>
              <a:t>C</a:t>
            </a:r>
            <a:r>
              <a:rPr lang="en-US" altLang="zh-CN" b="1" baseline="-25000" dirty="0">
                <a:solidFill>
                  <a:srgbClr val="3C8C93"/>
                </a:solidFill>
              </a:rPr>
              <a:t>OPT</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a:t>
            </a:r>
            <a:r>
              <a:rPr lang="zh-CN" altLang="en-US" dirty="0"/>
              <a:t>，</a:t>
            </a:r>
            <a:br>
              <a:rPr lang="en-US" altLang="zh-CN" dirty="0"/>
            </a:br>
            <a:r>
              <a:rPr lang="zh-CN" altLang="en-US" dirty="0"/>
              <a:t>即在线算法</a:t>
            </a:r>
            <a:r>
              <a:rPr lang="en-US" altLang="zh-CN" b="1" dirty="0">
                <a:solidFill>
                  <a:srgbClr val="3C8C93"/>
                </a:solidFill>
              </a:rPr>
              <a:t>LRU</a:t>
            </a:r>
            <a:r>
              <a:rPr lang="zh-CN" altLang="en-US" dirty="0"/>
              <a:t>的竞争比为</a:t>
            </a:r>
            <a:r>
              <a:rPr lang="en-US" altLang="zh-CN" b="1" i="1" dirty="0">
                <a:solidFill>
                  <a:srgbClr val="3C8C93"/>
                </a:solidFill>
              </a:rPr>
              <a:t>k</a:t>
            </a:r>
            <a:r>
              <a:rPr lang="zh-CN" altLang="en-US" dirty="0"/>
              <a:t>。</a:t>
            </a:r>
          </a:p>
        </p:txBody>
      </p:sp>
      <p:pic>
        <p:nvPicPr>
          <p:cNvPr id="2" name="音频 1">
            <a:hlinkClick r:id="" action="ppaction://media"/>
            <a:extLst>
              <a:ext uri="{FF2B5EF4-FFF2-40B4-BE49-F238E27FC236}">
                <a16:creationId xmlns:a16="http://schemas.microsoft.com/office/drawing/2014/main" id="{93717655-9B02-4160-B123-89C846131E6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75232"/>
    </mc:Choice>
    <mc:Fallback>
      <p:transition advTm="752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Rot="1" noChangeArrowheads="1"/>
          </p:cNvSpPr>
          <p:nvPr>
            <p:ph type="title"/>
          </p:nvPr>
        </p:nvSpPr>
        <p:spPr/>
        <p:txBody>
          <a:bodyPr/>
          <a:lstStyle/>
          <a:p>
            <a:pPr eaLnBrk="1" hangingPunct="1"/>
            <a:r>
              <a:rPr lang="zh-CN" altLang="en-US" sz="4000" dirty="0"/>
              <a:t>与经典算法有何不同？</a:t>
            </a:r>
          </a:p>
        </p:txBody>
      </p:sp>
      <p:sp>
        <p:nvSpPr>
          <p:cNvPr id="5123" name="Rectangle 3"/>
          <p:cNvSpPr>
            <a:spLocks noGrp="1" noRot="1" noChangeArrowheads="1"/>
          </p:cNvSpPr>
          <p:nvPr>
            <p:ph idx="1"/>
          </p:nvPr>
        </p:nvSpPr>
        <p:spPr/>
        <p:txBody>
          <a:bodyPr/>
          <a:lstStyle/>
          <a:p>
            <a:pPr eaLnBrk="1" hangingPunct="1"/>
            <a:r>
              <a:rPr lang="zh-CN" altLang="en-US" dirty="0"/>
              <a:t>基本的离线算法（</a:t>
            </a:r>
            <a:r>
              <a:rPr lang="en-US" altLang="zh-CN" dirty="0"/>
              <a:t>off line algorithms</a:t>
            </a:r>
            <a:r>
              <a:rPr lang="zh-CN" altLang="en-US" dirty="0"/>
              <a:t>）在问题求解之前已经获得与问题相关的完全信息</a:t>
            </a:r>
          </a:p>
          <a:p>
            <a:pPr eaLnBrk="1" hangingPunct="1"/>
            <a:r>
              <a:rPr lang="zh-CN" altLang="en-US" dirty="0"/>
              <a:t>在线算法则是在算法实行过程中不断给出相关信息</a:t>
            </a:r>
          </a:p>
          <a:p>
            <a:pPr eaLnBrk="1" hangingPunct="1"/>
            <a:r>
              <a:rPr lang="zh-CN" altLang="en-US" dirty="0"/>
              <a:t>由于不具备完全信息，所以在线算法找到的解只是局部最优的而无法保证整体最优</a:t>
            </a:r>
          </a:p>
        </p:txBody>
      </p:sp>
      <p:pic>
        <p:nvPicPr>
          <p:cNvPr id="2" name="音频 1">
            <a:hlinkClick r:id="" action="ppaction://media"/>
            <a:extLst>
              <a:ext uri="{FF2B5EF4-FFF2-40B4-BE49-F238E27FC236}">
                <a16:creationId xmlns:a16="http://schemas.microsoft.com/office/drawing/2014/main" id="{096FA73D-BFE3-4AD4-8066-45904D48F18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46414"/>
    </mc:Choice>
    <mc:Fallback>
      <p:transition advTm="464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Rot="1" noChangeArrowheads="1"/>
          </p:cNvSpPr>
          <p:nvPr>
            <p:ph type="title"/>
          </p:nvPr>
        </p:nvSpPr>
        <p:spPr/>
        <p:txBody>
          <a:bodyPr/>
          <a:lstStyle/>
          <a:p>
            <a:pPr eaLnBrk="1" hangingPunct="1"/>
            <a:r>
              <a:rPr lang="en-US" altLang="zh-CN"/>
              <a:t>LRU</a:t>
            </a:r>
            <a:r>
              <a:rPr lang="zh-CN" altLang="en-US"/>
              <a:t>算法的分析</a:t>
            </a:r>
            <a:r>
              <a:rPr lang="en-US" altLang="zh-CN"/>
              <a:t>(</a:t>
            </a:r>
            <a:r>
              <a:rPr lang="zh-CN" altLang="en-US"/>
              <a:t>续</a:t>
            </a:r>
            <a:r>
              <a:rPr lang="en-US" altLang="zh-CN"/>
              <a:t>)</a:t>
            </a:r>
          </a:p>
        </p:txBody>
      </p:sp>
      <p:sp>
        <p:nvSpPr>
          <p:cNvPr id="23555" name="Rectangle 3"/>
          <p:cNvSpPr>
            <a:spLocks noGrp="1" noRot="1" noChangeArrowheads="1"/>
          </p:cNvSpPr>
          <p:nvPr>
            <p:ph idx="1"/>
          </p:nvPr>
        </p:nvSpPr>
        <p:spPr/>
        <p:txBody>
          <a:bodyPr/>
          <a:lstStyle/>
          <a:p>
            <a:pPr eaLnBrk="1" hangingPunct="1"/>
            <a:r>
              <a:rPr lang="zh-CN" altLang="en-US" dirty="0"/>
              <a:t>进一步分析表明，在线算法</a:t>
            </a:r>
            <a:r>
              <a:rPr lang="en-US" altLang="zh-CN" b="1" dirty="0">
                <a:solidFill>
                  <a:srgbClr val="3C8C93"/>
                </a:solidFill>
              </a:rPr>
              <a:t>LRU</a:t>
            </a:r>
            <a:r>
              <a:rPr lang="zh-CN" altLang="en-US" dirty="0"/>
              <a:t>是最优在线算法。换句话说，如果算法</a:t>
            </a:r>
            <a:r>
              <a:rPr lang="en-US" altLang="zh-CN" b="1" dirty="0">
                <a:solidFill>
                  <a:srgbClr val="3C8C93"/>
                </a:solidFill>
              </a:rPr>
              <a:t>A</a:t>
            </a:r>
            <a:r>
              <a:rPr lang="zh-CN" altLang="en-US" dirty="0"/>
              <a:t>是页调度的在线算法且竞争比为</a:t>
            </a:r>
            <a:r>
              <a:rPr lang="en-US" altLang="zh-CN" b="1" i="1" dirty="0">
                <a:solidFill>
                  <a:srgbClr val="3C8C93"/>
                </a:solidFill>
              </a:rPr>
              <a:t>α</a:t>
            </a:r>
            <a:r>
              <a:rPr lang="zh-CN" altLang="en-US" dirty="0"/>
              <a:t>，则</a:t>
            </a:r>
            <a:r>
              <a:rPr lang="en-US" altLang="zh-CN" b="1" i="1" dirty="0">
                <a:solidFill>
                  <a:srgbClr val="3C8C93"/>
                </a:solidFill>
              </a:rPr>
              <a:t>α</a:t>
            </a:r>
            <a:r>
              <a:rPr lang="en-US" altLang="zh-CN" b="1" dirty="0">
                <a:solidFill>
                  <a:srgbClr val="3C8C93"/>
                </a:solidFill>
              </a:rPr>
              <a:t>≥</a:t>
            </a:r>
            <a:r>
              <a:rPr lang="en-US" altLang="zh-CN" b="1" i="1" dirty="0">
                <a:solidFill>
                  <a:srgbClr val="3C8C93"/>
                </a:solidFill>
              </a:rPr>
              <a:t>k</a:t>
            </a:r>
            <a:r>
              <a:rPr lang="zh-CN" altLang="en-US" dirty="0"/>
              <a:t>。</a:t>
            </a:r>
          </a:p>
          <a:p>
            <a:pPr eaLnBrk="1" hangingPunct="1"/>
            <a:r>
              <a:rPr lang="zh-CN" altLang="en-US" dirty="0"/>
              <a:t>设</a:t>
            </a:r>
            <a:r>
              <a:rPr lang="en-US" altLang="zh-CN" b="1" i="1" dirty="0">
                <a:solidFill>
                  <a:srgbClr val="3C8C93"/>
                </a:solidFill>
              </a:rPr>
              <a:t>S</a:t>
            </a:r>
            <a:r>
              <a:rPr lang="en-US" altLang="zh-CN" b="1" dirty="0">
                <a:solidFill>
                  <a:srgbClr val="3C8C93"/>
                </a:solidFill>
              </a:rPr>
              <a:t> =</a:t>
            </a:r>
            <a:r>
              <a:rPr lang="zh-CN" altLang="en-US" b="1" dirty="0">
                <a:solidFill>
                  <a:srgbClr val="3C8C93"/>
                </a:solidFill>
              </a:rPr>
              <a:t>｛</a:t>
            </a:r>
            <a:r>
              <a:rPr lang="en-US" altLang="zh-CN" b="1" i="1" dirty="0">
                <a:solidFill>
                  <a:srgbClr val="3C8C93"/>
                </a:solidFill>
              </a:rPr>
              <a:t>p</a:t>
            </a:r>
            <a:r>
              <a:rPr lang="en-US" altLang="zh-CN" b="1" baseline="-25000" dirty="0">
                <a:solidFill>
                  <a:srgbClr val="3C8C93"/>
                </a:solidFill>
              </a:rPr>
              <a:t>1</a:t>
            </a:r>
            <a:r>
              <a:rPr lang="en-US" altLang="zh-CN" b="1" dirty="0">
                <a:solidFill>
                  <a:srgbClr val="3C8C93"/>
                </a:solidFill>
              </a:rPr>
              <a:t>, </a:t>
            </a:r>
            <a:r>
              <a:rPr lang="en-US" altLang="zh-CN" b="1" i="1" dirty="0">
                <a:solidFill>
                  <a:srgbClr val="3C8C93"/>
                </a:solidFill>
              </a:rPr>
              <a:t>p</a:t>
            </a:r>
            <a:r>
              <a:rPr lang="en-US" altLang="zh-CN" b="1" baseline="-25000" dirty="0">
                <a:solidFill>
                  <a:srgbClr val="3C8C93"/>
                </a:solidFill>
              </a:rPr>
              <a:t>2</a:t>
            </a:r>
            <a:r>
              <a:rPr lang="en-US" altLang="zh-CN" b="1" dirty="0">
                <a:solidFill>
                  <a:srgbClr val="3C8C93"/>
                </a:solidFill>
              </a:rPr>
              <a:t>, </a:t>
            </a:r>
            <a:r>
              <a:rPr lang="en-US" altLang="zh-CN" b="1" i="1" dirty="0">
                <a:solidFill>
                  <a:srgbClr val="3C8C93"/>
                </a:solidFill>
              </a:rPr>
              <a:t>p</a:t>
            </a:r>
            <a:r>
              <a:rPr lang="en-US" altLang="zh-CN" b="1" baseline="-25000" dirty="0">
                <a:solidFill>
                  <a:srgbClr val="3C8C93"/>
                </a:solidFill>
              </a:rPr>
              <a:t>3</a:t>
            </a:r>
            <a:r>
              <a:rPr lang="en-US" altLang="zh-CN" b="1" dirty="0">
                <a:solidFill>
                  <a:srgbClr val="3C8C93"/>
                </a:solidFill>
              </a:rPr>
              <a:t>, …, </a:t>
            </a:r>
            <a:r>
              <a:rPr lang="en-US" altLang="zh-CN" b="1" i="1" dirty="0">
                <a:solidFill>
                  <a:srgbClr val="3C8C93"/>
                </a:solidFill>
              </a:rPr>
              <a:t>p</a:t>
            </a:r>
            <a:r>
              <a:rPr lang="en-US" altLang="zh-CN" b="1" i="1" baseline="-25000" dirty="0">
                <a:solidFill>
                  <a:srgbClr val="3C8C93"/>
                </a:solidFill>
              </a:rPr>
              <a:t>k</a:t>
            </a:r>
            <a:r>
              <a:rPr lang="en-US" altLang="zh-CN" b="1" baseline="-25000" dirty="0">
                <a:solidFill>
                  <a:srgbClr val="3C8C93"/>
                </a:solidFill>
              </a:rPr>
              <a:t>+1</a:t>
            </a:r>
            <a:r>
              <a:rPr lang="zh-CN" altLang="en-US" b="1" dirty="0">
                <a:solidFill>
                  <a:srgbClr val="3C8C93"/>
                </a:solidFill>
              </a:rPr>
              <a:t>｝</a:t>
            </a:r>
            <a:r>
              <a:rPr lang="zh-CN" altLang="en-US" dirty="0"/>
              <a:t>是任意</a:t>
            </a:r>
            <a:r>
              <a:rPr lang="en-US" altLang="zh-CN" b="1" i="1" dirty="0">
                <a:solidFill>
                  <a:srgbClr val="3C8C93"/>
                </a:solidFill>
              </a:rPr>
              <a:t>k</a:t>
            </a:r>
            <a:r>
              <a:rPr lang="en-US" altLang="zh-CN" b="1" dirty="0">
                <a:solidFill>
                  <a:srgbClr val="3C8C93"/>
                </a:solidFill>
              </a:rPr>
              <a:t>+1</a:t>
            </a:r>
            <a:r>
              <a:rPr lang="zh-CN" altLang="en-US" dirty="0"/>
              <a:t>个访问页面的集合，在初始状态下算法</a:t>
            </a:r>
            <a:r>
              <a:rPr lang="en-US" altLang="zh-CN" b="1" dirty="0">
                <a:solidFill>
                  <a:srgbClr val="3C8C93"/>
                </a:solidFill>
              </a:rPr>
              <a:t>A</a:t>
            </a:r>
            <a:r>
              <a:rPr lang="zh-CN" altLang="en-US" dirty="0"/>
              <a:t>与</a:t>
            </a:r>
            <a:r>
              <a:rPr lang="en-US" altLang="zh-CN" b="1" dirty="0">
                <a:solidFill>
                  <a:srgbClr val="3C8C93"/>
                </a:solidFill>
              </a:rPr>
              <a:t>OPT</a:t>
            </a:r>
            <a:r>
              <a:rPr lang="zh-CN" altLang="en-US" dirty="0"/>
              <a:t>都有相同的高速缓存。访问的每次的页面请求都在</a:t>
            </a:r>
            <a:r>
              <a:rPr lang="en-US" altLang="zh-CN" b="1" i="1" dirty="0">
                <a:solidFill>
                  <a:srgbClr val="3C8C93"/>
                </a:solidFill>
              </a:rPr>
              <a:t>S</a:t>
            </a:r>
            <a:r>
              <a:rPr lang="zh-CN" altLang="en-US" dirty="0"/>
              <a:t>中。</a:t>
            </a:r>
          </a:p>
        </p:txBody>
      </p:sp>
      <p:pic>
        <p:nvPicPr>
          <p:cNvPr id="2" name="音频 1">
            <a:hlinkClick r:id="" action="ppaction://media"/>
            <a:extLst>
              <a:ext uri="{FF2B5EF4-FFF2-40B4-BE49-F238E27FC236}">
                <a16:creationId xmlns:a16="http://schemas.microsoft.com/office/drawing/2014/main" id="{E1C26575-DA0A-492E-8952-4BB694A9921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70639"/>
    </mc:Choice>
    <mc:Fallback>
      <p:transition advTm="706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Rot="1" noChangeArrowheads="1"/>
          </p:cNvSpPr>
          <p:nvPr>
            <p:ph type="title"/>
          </p:nvPr>
        </p:nvSpPr>
        <p:spPr/>
        <p:txBody>
          <a:bodyPr/>
          <a:lstStyle/>
          <a:p>
            <a:pPr eaLnBrk="1" hangingPunct="1"/>
            <a:r>
              <a:rPr lang="en-US" altLang="zh-CN"/>
              <a:t>LRU</a:t>
            </a:r>
            <a:r>
              <a:rPr lang="zh-CN" altLang="en-US"/>
              <a:t>算法的分析</a:t>
            </a:r>
            <a:r>
              <a:rPr lang="en-US" altLang="zh-CN"/>
              <a:t>(</a:t>
            </a:r>
            <a:r>
              <a:rPr lang="zh-CN" altLang="en-US"/>
              <a:t>续</a:t>
            </a:r>
            <a:r>
              <a:rPr lang="en-US" altLang="zh-CN"/>
              <a:t>)</a:t>
            </a:r>
          </a:p>
        </p:txBody>
      </p:sp>
      <p:sp>
        <p:nvSpPr>
          <p:cNvPr id="24579" name="Rectangle 3"/>
          <p:cNvSpPr>
            <a:spLocks noGrp="1" noRot="1" noChangeArrowheads="1"/>
          </p:cNvSpPr>
          <p:nvPr>
            <p:ph idx="1"/>
          </p:nvPr>
        </p:nvSpPr>
        <p:spPr/>
        <p:txBody>
          <a:bodyPr/>
          <a:lstStyle/>
          <a:p>
            <a:pPr eaLnBrk="1" hangingPunct="1"/>
            <a:r>
              <a:rPr lang="zh-CN" altLang="en-US" dirty="0"/>
              <a:t>考虑这样一个访问序列</a:t>
            </a:r>
            <a:r>
              <a:rPr lang="en-US" altLang="zh-CN" b="1" i="1" dirty="0" err="1">
                <a:solidFill>
                  <a:srgbClr val="3C8C93"/>
                </a:solidFill>
              </a:rPr>
              <a:t>σ</a:t>
            </a:r>
            <a:r>
              <a:rPr lang="zh-CN" altLang="en-US" dirty="0"/>
              <a:t>，它的每个访问都使该页面不在</a:t>
            </a:r>
            <a:r>
              <a:rPr lang="en-US" altLang="zh-CN" b="1" dirty="0">
                <a:solidFill>
                  <a:srgbClr val="3C8C93"/>
                </a:solidFill>
              </a:rPr>
              <a:t>A</a:t>
            </a:r>
            <a:r>
              <a:rPr lang="zh-CN" altLang="en-US" dirty="0"/>
              <a:t>的高速缓存中，则算法</a:t>
            </a:r>
            <a:r>
              <a:rPr lang="en-US" altLang="zh-CN" b="1" dirty="0">
                <a:solidFill>
                  <a:srgbClr val="3C8C93"/>
                </a:solidFill>
              </a:rPr>
              <a:t>A</a:t>
            </a:r>
            <a:r>
              <a:rPr lang="zh-CN" altLang="en-US" dirty="0"/>
              <a:t>每次都要产生一个页面缺失。</a:t>
            </a:r>
          </a:p>
          <a:p>
            <a:pPr eaLnBrk="1" hangingPunct="1"/>
            <a:r>
              <a:rPr lang="zh-CN" altLang="en-US" dirty="0"/>
              <a:t>对于最优离线算法</a:t>
            </a:r>
            <a:r>
              <a:rPr lang="en-US" altLang="zh-CN" b="1" dirty="0">
                <a:solidFill>
                  <a:srgbClr val="3C8C93"/>
                </a:solidFill>
              </a:rPr>
              <a:t>OPT</a:t>
            </a:r>
            <a:r>
              <a:rPr lang="zh-CN" altLang="en-US" dirty="0"/>
              <a:t>来说，</a:t>
            </a:r>
            <a:r>
              <a:rPr lang="en-US" altLang="zh-CN" b="1" i="1" dirty="0">
                <a:solidFill>
                  <a:srgbClr val="3C8C93"/>
                </a:solidFill>
              </a:rPr>
              <a:t>k</a:t>
            </a:r>
            <a:r>
              <a:rPr lang="zh-CN" altLang="en-US" dirty="0"/>
              <a:t>次连续的访问，最多产生</a:t>
            </a:r>
            <a:r>
              <a:rPr lang="en-US" altLang="zh-CN" b="1" dirty="0">
                <a:solidFill>
                  <a:srgbClr val="3C8C93"/>
                </a:solidFill>
              </a:rPr>
              <a:t>1</a:t>
            </a:r>
            <a:r>
              <a:rPr lang="zh-CN" altLang="en-US" dirty="0"/>
              <a:t>次页面缺失。</a:t>
            </a:r>
          </a:p>
          <a:p>
            <a:pPr eaLnBrk="1" hangingPunct="1"/>
            <a:r>
              <a:rPr lang="zh-CN" altLang="en-US" dirty="0"/>
              <a:t>可见</a:t>
            </a:r>
            <a:r>
              <a:rPr lang="en-US" altLang="zh-CN" b="1" i="1" dirty="0">
                <a:solidFill>
                  <a:srgbClr val="3C8C93"/>
                </a:solidFill>
              </a:rPr>
              <a:t>C</a:t>
            </a:r>
            <a:r>
              <a:rPr lang="en-US" altLang="zh-CN" b="1" baseline="-25000" dirty="0">
                <a:solidFill>
                  <a:srgbClr val="3C8C93"/>
                </a:solidFill>
              </a:rPr>
              <a:t>A</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 ≥ </a:t>
            </a:r>
            <a:r>
              <a:rPr lang="en-US" altLang="zh-CN" b="1" i="1" dirty="0">
                <a:solidFill>
                  <a:srgbClr val="3C8C93"/>
                </a:solidFill>
              </a:rPr>
              <a:t>k</a:t>
            </a:r>
            <a:r>
              <a:rPr lang="en-US" altLang="zh-CN" b="1" dirty="0">
                <a:solidFill>
                  <a:srgbClr val="3C8C93"/>
                </a:solidFill>
              </a:rPr>
              <a:t> </a:t>
            </a:r>
            <a:r>
              <a:rPr lang="en-US" altLang="zh-CN" b="1" i="1" dirty="0">
                <a:solidFill>
                  <a:srgbClr val="3C8C93"/>
                </a:solidFill>
              </a:rPr>
              <a:t>C</a:t>
            </a:r>
            <a:r>
              <a:rPr lang="en-US" altLang="zh-CN" b="1" baseline="-25000" dirty="0">
                <a:solidFill>
                  <a:srgbClr val="3C8C93"/>
                </a:solidFill>
              </a:rPr>
              <a:t>OPT</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a:t>
            </a:r>
          </a:p>
        </p:txBody>
      </p:sp>
      <p:pic>
        <p:nvPicPr>
          <p:cNvPr id="2" name="音频 1">
            <a:hlinkClick r:id="" action="ppaction://media"/>
            <a:extLst>
              <a:ext uri="{FF2B5EF4-FFF2-40B4-BE49-F238E27FC236}">
                <a16:creationId xmlns:a16="http://schemas.microsoft.com/office/drawing/2014/main" id="{4B313DAC-39E9-4FC7-B1B3-CA781446D31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50804"/>
    </mc:Choice>
    <mc:Fallback>
      <p:transition advTm="508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Rot="1" noChangeArrowheads="1"/>
          </p:cNvSpPr>
          <p:nvPr>
            <p:ph type="title"/>
          </p:nvPr>
        </p:nvSpPr>
        <p:spPr/>
        <p:txBody>
          <a:bodyPr/>
          <a:lstStyle/>
          <a:p>
            <a:pPr eaLnBrk="1" hangingPunct="1"/>
            <a:r>
              <a:rPr lang="en-US" altLang="zh-CN" b="1" dirty="0">
                <a:solidFill>
                  <a:srgbClr val="3C8C93"/>
                </a:solidFill>
              </a:rPr>
              <a:t>K</a:t>
            </a:r>
            <a:r>
              <a:rPr lang="zh-CN" altLang="en-US" dirty="0"/>
              <a:t>服务问题的一般情况</a:t>
            </a:r>
          </a:p>
        </p:txBody>
      </p:sp>
      <p:sp>
        <p:nvSpPr>
          <p:cNvPr id="25603" name="Rectangle 3"/>
          <p:cNvSpPr>
            <a:spLocks noGrp="1" noRot="1" noChangeArrowheads="1"/>
          </p:cNvSpPr>
          <p:nvPr>
            <p:ph idx="1"/>
          </p:nvPr>
        </p:nvSpPr>
        <p:spPr/>
        <p:txBody>
          <a:bodyPr/>
          <a:lstStyle/>
          <a:p>
            <a:pPr eaLnBrk="1" hangingPunct="1"/>
            <a:r>
              <a:rPr lang="zh-CN" altLang="en-US" dirty="0"/>
              <a:t>距离空间</a:t>
            </a:r>
            <a:r>
              <a:rPr lang="en-US" altLang="zh-CN" b="1" i="1" dirty="0">
                <a:solidFill>
                  <a:srgbClr val="3C8C93"/>
                </a:solidFill>
              </a:rPr>
              <a:t>V</a:t>
            </a:r>
            <a:r>
              <a:rPr lang="zh-CN" altLang="en-US" dirty="0"/>
              <a:t>是一个点集以及定义在该点上的一个距离函数</a:t>
            </a:r>
            <a:r>
              <a:rPr lang="en-US" altLang="zh-CN" b="1" i="1" dirty="0">
                <a:solidFill>
                  <a:srgbClr val="3C8C93"/>
                </a:solidFill>
              </a:rPr>
              <a:t>d</a:t>
            </a:r>
            <a:r>
              <a:rPr lang="en-US" altLang="zh-CN" b="1" dirty="0">
                <a:solidFill>
                  <a:srgbClr val="3C8C93"/>
                </a:solidFill>
                <a:sym typeface="Wingdings" pitchFamily="2" charset="2"/>
              </a:rPr>
              <a:t>: (</a:t>
            </a:r>
            <a:r>
              <a:rPr lang="en-US" altLang="zh-CN" b="1" i="1" dirty="0">
                <a:solidFill>
                  <a:srgbClr val="3C8C93"/>
                </a:solidFill>
              </a:rPr>
              <a:t>V</a:t>
            </a:r>
            <a:r>
              <a:rPr lang="en-US" altLang="zh-CN" b="1" dirty="0">
                <a:solidFill>
                  <a:srgbClr val="3C8C93"/>
                </a:solidFill>
              </a:rPr>
              <a:t> × </a:t>
            </a:r>
            <a:r>
              <a:rPr lang="en-US" altLang="zh-CN" b="1" i="1" dirty="0">
                <a:solidFill>
                  <a:srgbClr val="3C8C93"/>
                </a:solidFill>
              </a:rPr>
              <a:t>V</a:t>
            </a:r>
            <a:r>
              <a:rPr lang="en-US" altLang="zh-CN" b="1" dirty="0">
                <a:solidFill>
                  <a:srgbClr val="3C8C93"/>
                </a:solidFill>
                <a:sym typeface="Wingdings" pitchFamily="2" charset="2"/>
              </a:rPr>
              <a:t> )→R</a:t>
            </a:r>
            <a:r>
              <a:rPr lang="zh-CN" altLang="en-US" dirty="0">
                <a:sym typeface="Wingdings" pitchFamily="2" charset="2"/>
              </a:rPr>
              <a:t>，且满足如下性质：</a:t>
            </a:r>
          </a:p>
          <a:p>
            <a:pPr eaLnBrk="1" hangingPunct="1"/>
            <a:r>
              <a:rPr lang="en-US" altLang="zh-CN" b="1" i="1" dirty="0">
                <a:solidFill>
                  <a:srgbClr val="3C8C93"/>
                </a:solidFill>
                <a:sym typeface="Wingdings" pitchFamily="2" charset="2"/>
              </a:rPr>
              <a:t>d</a:t>
            </a:r>
            <a:r>
              <a:rPr lang="en-US" altLang="zh-CN" b="1" dirty="0">
                <a:solidFill>
                  <a:srgbClr val="3C8C93"/>
                </a:solidFill>
                <a:sym typeface="Wingdings" pitchFamily="2" charset="2"/>
              </a:rPr>
              <a:t>(</a:t>
            </a:r>
            <a:r>
              <a:rPr lang="en-US" altLang="zh-CN" b="1" i="1" dirty="0" err="1">
                <a:solidFill>
                  <a:srgbClr val="3C8C93"/>
                </a:solidFill>
                <a:sym typeface="Wingdings" pitchFamily="2" charset="2"/>
              </a:rPr>
              <a:t>u</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v</a:t>
            </a:r>
            <a:r>
              <a:rPr lang="en-US" altLang="zh-CN" b="1" dirty="0">
                <a:solidFill>
                  <a:srgbClr val="3C8C93"/>
                </a:solidFill>
                <a:sym typeface="Wingdings" pitchFamily="2" charset="2"/>
              </a:rPr>
              <a:t>) ≥ 0</a:t>
            </a:r>
            <a:r>
              <a:rPr lang="zh-CN" altLang="en-US" dirty="0">
                <a:sym typeface="Wingdings" pitchFamily="2" charset="2"/>
              </a:rPr>
              <a:t>，</a:t>
            </a:r>
            <a:r>
              <a:rPr lang="zh-CN" altLang="en-US" b="1" dirty="0">
                <a:solidFill>
                  <a:srgbClr val="3C8C93"/>
                </a:solidFill>
                <a:sym typeface="Wingdings" pitchFamily="2" charset="2"/>
              </a:rPr>
              <a:t>∀</a:t>
            </a:r>
            <a:r>
              <a:rPr lang="en-US" altLang="zh-CN" b="1" i="1" dirty="0" err="1">
                <a:solidFill>
                  <a:srgbClr val="3C8C93"/>
                </a:solidFill>
                <a:sym typeface="Wingdings" pitchFamily="2" charset="2"/>
              </a:rPr>
              <a:t>u</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v</a:t>
            </a:r>
            <a:r>
              <a:rPr lang="en-US" altLang="zh-CN" b="1" dirty="0" err="1">
                <a:solidFill>
                  <a:srgbClr val="3C8C93"/>
                </a:solidFill>
                <a:sym typeface="Wingdings" pitchFamily="2" charset="2"/>
              </a:rPr>
              <a:t>∈V</a:t>
            </a:r>
            <a:r>
              <a:rPr lang="zh-CN" altLang="en-US" dirty="0">
                <a:sym typeface="Wingdings" pitchFamily="2" charset="2"/>
              </a:rPr>
              <a:t>；</a:t>
            </a:r>
          </a:p>
          <a:p>
            <a:r>
              <a:rPr lang="en-US" altLang="zh-CN" b="1" i="1" dirty="0">
                <a:solidFill>
                  <a:srgbClr val="3C8C93"/>
                </a:solidFill>
                <a:sym typeface="Wingdings" pitchFamily="2" charset="2"/>
              </a:rPr>
              <a:t>d</a:t>
            </a:r>
            <a:r>
              <a:rPr lang="en-US" altLang="zh-CN" b="1" dirty="0">
                <a:solidFill>
                  <a:srgbClr val="3C8C93"/>
                </a:solidFill>
                <a:sym typeface="Wingdings" pitchFamily="2" charset="2"/>
              </a:rPr>
              <a:t>(</a:t>
            </a:r>
            <a:r>
              <a:rPr lang="en-US" altLang="zh-CN" b="1" i="1" dirty="0" err="1">
                <a:solidFill>
                  <a:srgbClr val="3C8C93"/>
                </a:solidFill>
                <a:sym typeface="Wingdings" pitchFamily="2" charset="2"/>
              </a:rPr>
              <a:t>u</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v</a:t>
            </a:r>
            <a:r>
              <a:rPr lang="en-US" altLang="zh-CN" b="1" dirty="0">
                <a:solidFill>
                  <a:srgbClr val="3C8C93"/>
                </a:solidFill>
                <a:sym typeface="Wingdings" pitchFamily="2" charset="2"/>
              </a:rPr>
              <a:t>) = 0 ⇔ </a:t>
            </a:r>
            <a:r>
              <a:rPr lang="en-US" altLang="zh-CN" b="1" i="1" dirty="0">
                <a:solidFill>
                  <a:srgbClr val="3C8C93"/>
                </a:solidFill>
                <a:sym typeface="Wingdings" pitchFamily="2" charset="2"/>
              </a:rPr>
              <a:t>u</a:t>
            </a:r>
            <a:r>
              <a:rPr lang="en-US" altLang="zh-CN" b="1" dirty="0">
                <a:solidFill>
                  <a:srgbClr val="3C8C93"/>
                </a:solidFill>
                <a:sym typeface="Wingdings" pitchFamily="2" charset="2"/>
              </a:rPr>
              <a:t> = </a:t>
            </a:r>
            <a:r>
              <a:rPr lang="en-US" altLang="zh-CN" b="1" i="1" dirty="0">
                <a:solidFill>
                  <a:srgbClr val="3C8C93"/>
                </a:solidFill>
                <a:sym typeface="Wingdings" pitchFamily="2" charset="2"/>
              </a:rPr>
              <a:t>v</a:t>
            </a:r>
            <a:r>
              <a:rPr lang="zh-CN" altLang="en-US" dirty="0">
                <a:sym typeface="Wingdings" pitchFamily="2" charset="2"/>
              </a:rPr>
              <a:t>；</a:t>
            </a:r>
          </a:p>
          <a:p>
            <a:r>
              <a:rPr lang="en-US" altLang="zh-CN" b="1" i="1" dirty="0">
                <a:solidFill>
                  <a:srgbClr val="3C8C93"/>
                </a:solidFill>
                <a:sym typeface="Wingdings" pitchFamily="2" charset="2"/>
              </a:rPr>
              <a:t>d</a:t>
            </a:r>
            <a:r>
              <a:rPr lang="en-US" altLang="zh-CN" b="1" dirty="0">
                <a:solidFill>
                  <a:srgbClr val="3C8C93"/>
                </a:solidFill>
                <a:sym typeface="Wingdings" pitchFamily="2" charset="2"/>
              </a:rPr>
              <a:t>(</a:t>
            </a:r>
            <a:r>
              <a:rPr lang="en-US" altLang="zh-CN" b="1" i="1" dirty="0" err="1">
                <a:solidFill>
                  <a:srgbClr val="3C8C93"/>
                </a:solidFill>
                <a:sym typeface="Wingdings" pitchFamily="2" charset="2"/>
              </a:rPr>
              <a:t>u</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v</a:t>
            </a:r>
            <a:r>
              <a:rPr lang="en-US" altLang="zh-CN" b="1" dirty="0">
                <a:solidFill>
                  <a:srgbClr val="3C8C93"/>
                </a:solidFill>
                <a:sym typeface="Wingdings" pitchFamily="2" charset="2"/>
              </a:rPr>
              <a:t>) = </a:t>
            </a:r>
            <a:r>
              <a:rPr lang="en-US" altLang="zh-CN" b="1" i="1" dirty="0">
                <a:solidFill>
                  <a:srgbClr val="3C8C93"/>
                </a:solidFill>
                <a:sym typeface="Wingdings" pitchFamily="2" charset="2"/>
              </a:rPr>
              <a:t>d</a:t>
            </a:r>
            <a:r>
              <a:rPr lang="en-US" altLang="zh-CN" b="1" dirty="0">
                <a:solidFill>
                  <a:srgbClr val="3C8C93"/>
                </a:solidFill>
                <a:sym typeface="Wingdings" pitchFamily="2" charset="2"/>
              </a:rPr>
              <a:t>(</a:t>
            </a:r>
            <a:r>
              <a:rPr lang="en-US" altLang="zh-CN" b="1" i="1" dirty="0" err="1">
                <a:solidFill>
                  <a:srgbClr val="3C8C93"/>
                </a:solidFill>
                <a:sym typeface="Wingdings" pitchFamily="2" charset="2"/>
              </a:rPr>
              <a:t>v</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u</a:t>
            </a:r>
            <a:r>
              <a:rPr lang="en-US" altLang="zh-CN" b="1" dirty="0">
                <a:solidFill>
                  <a:srgbClr val="3C8C93"/>
                </a:solidFill>
                <a:sym typeface="Wingdings" pitchFamily="2" charset="2"/>
              </a:rPr>
              <a:t>), ∀</a:t>
            </a:r>
            <a:r>
              <a:rPr lang="en-US" altLang="zh-CN" b="1" i="1" dirty="0" err="1">
                <a:solidFill>
                  <a:srgbClr val="3C8C93"/>
                </a:solidFill>
                <a:sym typeface="Wingdings" pitchFamily="2" charset="2"/>
              </a:rPr>
              <a:t>u</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v</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V</a:t>
            </a:r>
            <a:r>
              <a:rPr lang="zh-CN" altLang="en-US" dirty="0">
                <a:sym typeface="Wingdings" pitchFamily="2" charset="2"/>
              </a:rPr>
              <a:t>；</a:t>
            </a:r>
          </a:p>
          <a:p>
            <a:pPr eaLnBrk="1" hangingPunct="1"/>
            <a:r>
              <a:rPr lang="en-US" altLang="zh-CN" b="1" i="1" dirty="0">
                <a:solidFill>
                  <a:srgbClr val="3C8C93"/>
                </a:solidFill>
                <a:sym typeface="Wingdings" pitchFamily="2" charset="2"/>
              </a:rPr>
              <a:t>d</a:t>
            </a:r>
            <a:r>
              <a:rPr lang="en-US" altLang="zh-CN" b="1" dirty="0">
                <a:solidFill>
                  <a:srgbClr val="3C8C93"/>
                </a:solidFill>
                <a:sym typeface="Wingdings" pitchFamily="2" charset="2"/>
              </a:rPr>
              <a:t>(</a:t>
            </a:r>
            <a:r>
              <a:rPr lang="en-US" altLang="zh-CN" b="1" i="1" dirty="0" err="1">
                <a:solidFill>
                  <a:srgbClr val="3C8C93"/>
                </a:solidFill>
                <a:sym typeface="Wingdings" pitchFamily="2" charset="2"/>
              </a:rPr>
              <a:t>u</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w</a:t>
            </a:r>
            <a:r>
              <a:rPr lang="en-US" altLang="zh-CN" b="1" dirty="0">
                <a:solidFill>
                  <a:srgbClr val="3C8C93"/>
                </a:solidFill>
                <a:sym typeface="Wingdings" pitchFamily="2" charset="2"/>
              </a:rPr>
              <a:t>) + </a:t>
            </a:r>
            <a:r>
              <a:rPr lang="en-US" altLang="zh-CN" b="1" i="1" dirty="0">
                <a:solidFill>
                  <a:srgbClr val="3C8C93"/>
                </a:solidFill>
                <a:sym typeface="Wingdings" pitchFamily="2" charset="2"/>
              </a:rPr>
              <a:t>d</a:t>
            </a:r>
            <a:r>
              <a:rPr lang="en-US" altLang="zh-CN" b="1" dirty="0">
                <a:solidFill>
                  <a:srgbClr val="3C8C93"/>
                </a:solidFill>
                <a:sym typeface="Wingdings" pitchFamily="2" charset="2"/>
              </a:rPr>
              <a:t>(</a:t>
            </a:r>
            <a:r>
              <a:rPr lang="en-US" altLang="zh-CN" b="1" i="1" dirty="0" err="1">
                <a:solidFill>
                  <a:srgbClr val="3C8C93"/>
                </a:solidFill>
                <a:sym typeface="Wingdings" pitchFamily="2" charset="2"/>
              </a:rPr>
              <a:t>w</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v</a:t>
            </a:r>
            <a:r>
              <a:rPr lang="en-US" altLang="zh-CN" b="1" dirty="0">
                <a:solidFill>
                  <a:srgbClr val="3C8C93"/>
                </a:solidFill>
                <a:sym typeface="Wingdings" pitchFamily="2" charset="2"/>
              </a:rPr>
              <a:t>) ≥ </a:t>
            </a:r>
            <a:r>
              <a:rPr lang="en-US" altLang="zh-CN" b="1" i="1" dirty="0">
                <a:solidFill>
                  <a:srgbClr val="3C8C93"/>
                </a:solidFill>
                <a:sym typeface="Wingdings" pitchFamily="2" charset="2"/>
              </a:rPr>
              <a:t>d</a:t>
            </a:r>
            <a:r>
              <a:rPr lang="en-US" altLang="zh-CN" b="1" dirty="0">
                <a:solidFill>
                  <a:srgbClr val="3C8C93"/>
                </a:solidFill>
                <a:sym typeface="Wingdings" pitchFamily="2" charset="2"/>
              </a:rPr>
              <a:t>(</a:t>
            </a:r>
            <a:r>
              <a:rPr lang="en-US" altLang="zh-CN" b="1" i="1" dirty="0" err="1">
                <a:solidFill>
                  <a:srgbClr val="3C8C93"/>
                </a:solidFill>
                <a:sym typeface="Wingdings" pitchFamily="2" charset="2"/>
              </a:rPr>
              <a:t>u</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v</a:t>
            </a:r>
            <a:r>
              <a:rPr lang="en-US" altLang="zh-CN" b="1" dirty="0">
                <a:solidFill>
                  <a:srgbClr val="3C8C93"/>
                </a:solidFill>
                <a:sym typeface="Wingdings" pitchFamily="2" charset="2"/>
              </a:rPr>
              <a:t>), ∀</a:t>
            </a:r>
            <a:r>
              <a:rPr lang="en-US" altLang="zh-CN" b="1" i="1" dirty="0" err="1">
                <a:solidFill>
                  <a:srgbClr val="3C8C93"/>
                </a:solidFill>
                <a:sym typeface="Wingdings" pitchFamily="2" charset="2"/>
              </a:rPr>
              <a:t>u</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v</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w</a:t>
            </a:r>
            <a:r>
              <a:rPr lang="en-US" altLang="zh-CN" b="1" dirty="0" err="1">
                <a:solidFill>
                  <a:srgbClr val="3C8C93"/>
                </a:solidFill>
                <a:sym typeface="Wingdings" pitchFamily="2" charset="2"/>
              </a:rPr>
              <a:t>∈</a:t>
            </a:r>
            <a:r>
              <a:rPr lang="en-US" altLang="zh-CN" b="1" i="1" dirty="0" err="1">
                <a:solidFill>
                  <a:srgbClr val="3C8C93"/>
                </a:solidFill>
                <a:sym typeface="Wingdings" pitchFamily="2" charset="2"/>
              </a:rPr>
              <a:t>V</a:t>
            </a:r>
            <a:r>
              <a:rPr lang="zh-CN" altLang="en-US" dirty="0">
                <a:sym typeface="Wingdings" pitchFamily="2" charset="2"/>
              </a:rPr>
              <a:t>；</a:t>
            </a:r>
          </a:p>
          <a:p>
            <a:pPr eaLnBrk="1" hangingPunct="1"/>
            <a:r>
              <a:rPr lang="zh-CN" altLang="en-US" dirty="0">
                <a:sym typeface="Wingdings" pitchFamily="2" charset="2"/>
              </a:rPr>
              <a:t>其余条件与开头的例子一样</a:t>
            </a:r>
          </a:p>
          <a:p>
            <a:pPr eaLnBrk="1" hangingPunct="1"/>
            <a:endParaRPr lang="en-US" altLang="zh-CN" dirty="0">
              <a:sym typeface="Wingdings" pitchFamily="2" charset="2"/>
            </a:endParaRPr>
          </a:p>
        </p:txBody>
      </p:sp>
      <p:pic>
        <p:nvPicPr>
          <p:cNvPr id="2" name="音频 1">
            <a:hlinkClick r:id="" action="ppaction://media"/>
            <a:extLst>
              <a:ext uri="{FF2B5EF4-FFF2-40B4-BE49-F238E27FC236}">
                <a16:creationId xmlns:a16="http://schemas.microsoft.com/office/drawing/2014/main" id="{5EB0431D-0690-4ED3-805E-22E84B590A9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146214"/>
    </mc:Choice>
    <mc:Fallback>
      <p:transition advTm="1462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Rot="1" noChangeArrowheads="1"/>
          </p:cNvSpPr>
          <p:nvPr>
            <p:ph type="title"/>
          </p:nvPr>
        </p:nvSpPr>
        <p:spPr/>
        <p:txBody>
          <a:bodyPr/>
          <a:lstStyle/>
          <a:p>
            <a:pPr eaLnBrk="1" hangingPunct="1"/>
            <a:r>
              <a:rPr lang="zh-CN" altLang="en-US" sz="4000"/>
              <a:t>页调度问题是</a:t>
            </a:r>
            <a:r>
              <a:rPr lang="en-US" altLang="zh-CN" sz="4000"/>
              <a:t>K</a:t>
            </a:r>
            <a:r>
              <a:rPr lang="zh-CN" altLang="en-US" sz="4000"/>
              <a:t>服务问题的特殊情形</a:t>
            </a:r>
          </a:p>
        </p:txBody>
      </p:sp>
      <p:sp>
        <p:nvSpPr>
          <p:cNvPr id="26627" name="Rectangle 3"/>
          <p:cNvSpPr>
            <a:spLocks noGrp="1" noRot="1" noChangeArrowheads="1"/>
          </p:cNvSpPr>
          <p:nvPr>
            <p:ph idx="1"/>
          </p:nvPr>
        </p:nvSpPr>
        <p:spPr/>
        <p:txBody>
          <a:bodyPr/>
          <a:lstStyle/>
          <a:p>
            <a:pPr eaLnBrk="1" hangingPunct="1"/>
            <a:r>
              <a:rPr lang="zh-CN" altLang="en-US" dirty="0"/>
              <a:t>高速缓存中的</a:t>
            </a:r>
            <a:r>
              <a:rPr lang="en-US" altLang="zh-CN" b="1" i="1" dirty="0">
                <a:solidFill>
                  <a:srgbClr val="3C8C93"/>
                </a:solidFill>
              </a:rPr>
              <a:t>k</a:t>
            </a:r>
            <a:r>
              <a:rPr lang="zh-CN" altLang="en-US" dirty="0"/>
              <a:t>个页面是</a:t>
            </a:r>
            <a:r>
              <a:rPr lang="en-US" altLang="zh-CN" b="1" i="1" dirty="0">
                <a:solidFill>
                  <a:srgbClr val="3C8C93"/>
                </a:solidFill>
              </a:rPr>
              <a:t>k</a:t>
            </a:r>
            <a:r>
              <a:rPr lang="zh-CN" altLang="en-US" dirty="0"/>
              <a:t>个服务。</a:t>
            </a:r>
          </a:p>
          <a:p>
            <a:pPr eaLnBrk="1" hangingPunct="1"/>
            <a:r>
              <a:rPr lang="zh-CN" altLang="en-US" dirty="0"/>
              <a:t>页面缺失时，缓存中页面与内存中页面的交换看成是</a:t>
            </a:r>
            <a:r>
              <a:rPr lang="en-US" altLang="zh-CN" b="1" dirty="0">
                <a:solidFill>
                  <a:srgbClr val="3C8C93"/>
                </a:solidFill>
              </a:rPr>
              <a:t>1</a:t>
            </a:r>
            <a:r>
              <a:rPr lang="zh-CN" altLang="en-US" dirty="0"/>
              <a:t>次移动服务，其耗费为</a:t>
            </a:r>
            <a:r>
              <a:rPr lang="en-US" altLang="zh-CN" b="1" dirty="0">
                <a:solidFill>
                  <a:srgbClr val="3C8C93"/>
                </a:solidFill>
              </a:rPr>
              <a:t>1</a:t>
            </a:r>
            <a:r>
              <a:rPr lang="en-US" altLang="zh-CN" dirty="0"/>
              <a:t>.</a:t>
            </a:r>
          </a:p>
          <a:p>
            <a:pPr eaLnBrk="1" hangingPunct="1"/>
            <a:r>
              <a:rPr lang="zh-CN" altLang="en-US" dirty="0"/>
              <a:t>因此，页调度问题是</a:t>
            </a:r>
            <a:r>
              <a:rPr lang="en-US" altLang="zh-CN" b="1" i="1" dirty="0">
                <a:solidFill>
                  <a:srgbClr val="3C8C93"/>
                </a:solidFill>
              </a:rPr>
              <a:t>k</a:t>
            </a:r>
            <a:r>
              <a:rPr lang="zh-CN" altLang="en-US" dirty="0"/>
              <a:t>服务问题中所有不同点对间距离均为</a:t>
            </a:r>
            <a:r>
              <a:rPr lang="en-US" altLang="zh-CN" b="1" dirty="0">
                <a:solidFill>
                  <a:srgbClr val="3C8C93"/>
                </a:solidFill>
              </a:rPr>
              <a:t>1</a:t>
            </a:r>
            <a:r>
              <a:rPr lang="zh-CN" altLang="en-US" dirty="0"/>
              <a:t>的特殊情形。</a:t>
            </a:r>
          </a:p>
        </p:txBody>
      </p:sp>
      <p:pic>
        <p:nvPicPr>
          <p:cNvPr id="2" name="音频 1">
            <a:hlinkClick r:id="" action="ppaction://media"/>
            <a:extLst>
              <a:ext uri="{FF2B5EF4-FFF2-40B4-BE49-F238E27FC236}">
                <a16:creationId xmlns:a16="http://schemas.microsoft.com/office/drawing/2014/main" id="{1EB091E4-1B75-42D5-A248-8C75DA01C42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46994"/>
    </mc:Choice>
    <mc:Fallback>
      <p:transition advTm="46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Rot="1" noChangeArrowheads="1"/>
          </p:cNvSpPr>
          <p:nvPr>
            <p:ph type="title"/>
          </p:nvPr>
        </p:nvSpPr>
        <p:spPr/>
        <p:txBody>
          <a:bodyPr/>
          <a:lstStyle/>
          <a:p>
            <a:pPr eaLnBrk="1" hangingPunct="1"/>
            <a:r>
              <a:rPr lang="en-US" altLang="zh-CN"/>
              <a:t>K</a:t>
            </a:r>
            <a:r>
              <a:rPr lang="zh-CN" altLang="en-US"/>
              <a:t>服务问题竞争比的下界</a:t>
            </a:r>
          </a:p>
        </p:txBody>
      </p:sp>
      <p:sp>
        <p:nvSpPr>
          <p:cNvPr id="27651" name="Rectangle 3"/>
          <p:cNvSpPr>
            <a:spLocks noGrp="1" noRot="1" noChangeArrowheads="1"/>
          </p:cNvSpPr>
          <p:nvPr>
            <p:ph idx="1"/>
          </p:nvPr>
        </p:nvSpPr>
        <p:spPr/>
        <p:txBody>
          <a:bodyPr/>
          <a:lstStyle/>
          <a:p>
            <a:pPr eaLnBrk="1" hangingPunct="1"/>
            <a:r>
              <a:rPr lang="zh-CN" altLang="en-US" dirty="0"/>
              <a:t>由前面页调度问题的下界可推广到</a:t>
            </a:r>
            <a:r>
              <a:rPr lang="en-US" altLang="zh-CN" b="1" i="1" dirty="0">
                <a:solidFill>
                  <a:srgbClr val="3C8C93"/>
                </a:solidFill>
              </a:rPr>
              <a:t>k</a:t>
            </a:r>
            <a:r>
              <a:rPr lang="zh-CN" altLang="en-US" dirty="0"/>
              <a:t>服务问题。</a:t>
            </a:r>
            <a:br>
              <a:rPr lang="en-US" altLang="zh-CN" dirty="0"/>
            </a:br>
            <a:r>
              <a:rPr lang="zh-CN" altLang="en-US" dirty="0"/>
              <a:t>即竞争比</a:t>
            </a:r>
            <a:r>
              <a:rPr lang="en-US" altLang="zh-CN" b="1" i="1" dirty="0">
                <a:solidFill>
                  <a:srgbClr val="3C8C93"/>
                </a:solidFill>
              </a:rPr>
              <a:t>α </a:t>
            </a:r>
            <a:r>
              <a:rPr lang="en-US" altLang="zh-CN" b="1" dirty="0">
                <a:solidFill>
                  <a:srgbClr val="3C8C93"/>
                </a:solidFill>
              </a:rPr>
              <a:t>≥ </a:t>
            </a:r>
            <a:r>
              <a:rPr lang="en-US" altLang="zh-CN" b="1" i="1" dirty="0">
                <a:solidFill>
                  <a:srgbClr val="3C8C93"/>
                </a:solidFill>
              </a:rPr>
              <a:t>k</a:t>
            </a:r>
            <a:r>
              <a:rPr lang="zh-CN" altLang="en-US" dirty="0"/>
              <a:t>。</a:t>
            </a:r>
          </a:p>
          <a:p>
            <a:pPr eaLnBrk="1" hangingPunct="1"/>
            <a:r>
              <a:rPr lang="zh-CN" altLang="en-US" dirty="0"/>
              <a:t>下面针对在线算法</a:t>
            </a:r>
            <a:r>
              <a:rPr lang="en-US" altLang="zh-CN" b="1" dirty="0">
                <a:solidFill>
                  <a:srgbClr val="3C8C93"/>
                </a:solidFill>
              </a:rPr>
              <a:t>A</a:t>
            </a:r>
            <a:r>
              <a:rPr lang="zh-CN" altLang="en-US" dirty="0"/>
              <a:t>构造一个特殊的服务请求序列</a:t>
            </a:r>
            <a:r>
              <a:rPr lang="en-US" altLang="zh-CN" b="1" i="1" dirty="0" err="1">
                <a:solidFill>
                  <a:srgbClr val="3C8C93"/>
                </a:solidFill>
              </a:rPr>
              <a:t>σ</a:t>
            </a:r>
            <a:r>
              <a:rPr lang="zh-CN" altLang="en-US" dirty="0"/>
              <a:t>以及另外</a:t>
            </a:r>
            <a:r>
              <a:rPr lang="en-US" altLang="zh-CN" b="1" i="1" dirty="0">
                <a:solidFill>
                  <a:srgbClr val="3C8C93"/>
                </a:solidFill>
              </a:rPr>
              <a:t>k</a:t>
            </a:r>
            <a:r>
              <a:rPr lang="zh-CN" altLang="en-US" dirty="0"/>
              <a:t>个算法</a:t>
            </a:r>
            <a:r>
              <a:rPr lang="en-US" altLang="zh-CN" b="1" dirty="0">
                <a:solidFill>
                  <a:srgbClr val="3C8C93"/>
                </a:solidFill>
              </a:rPr>
              <a:t>A</a:t>
            </a:r>
            <a:r>
              <a:rPr lang="en-US" altLang="zh-CN" b="1" baseline="-25000" dirty="0">
                <a:solidFill>
                  <a:srgbClr val="3C8C93"/>
                </a:solidFill>
              </a:rPr>
              <a:t>1</a:t>
            </a:r>
            <a:r>
              <a:rPr lang="en-US" altLang="zh-CN" b="1" dirty="0">
                <a:solidFill>
                  <a:srgbClr val="3C8C93"/>
                </a:solidFill>
              </a:rPr>
              <a:t>,A</a:t>
            </a:r>
            <a:r>
              <a:rPr lang="en-US" altLang="zh-CN" b="1" baseline="-25000" dirty="0">
                <a:solidFill>
                  <a:srgbClr val="3C8C93"/>
                </a:solidFill>
              </a:rPr>
              <a:t>2</a:t>
            </a:r>
            <a:r>
              <a:rPr lang="en-US" altLang="zh-CN" b="1" dirty="0">
                <a:solidFill>
                  <a:srgbClr val="3C8C93"/>
                </a:solidFill>
              </a:rPr>
              <a:t>,A</a:t>
            </a:r>
            <a:r>
              <a:rPr lang="en-US" altLang="zh-CN" b="1" baseline="-25000" dirty="0">
                <a:solidFill>
                  <a:srgbClr val="3C8C93"/>
                </a:solidFill>
              </a:rPr>
              <a:t>3</a:t>
            </a:r>
            <a:r>
              <a:rPr lang="en-US" altLang="zh-CN" b="1" dirty="0">
                <a:solidFill>
                  <a:srgbClr val="3C8C93"/>
                </a:solidFill>
              </a:rPr>
              <a:t>,…,</a:t>
            </a:r>
            <a:r>
              <a:rPr lang="en-US" altLang="zh-CN" b="1" dirty="0" err="1">
                <a:solidFill>
                  <a:srgbClr val="3C8C93"/>
                </a:solidFill>
              </a:rPr>
              <a:t>A</a:t>
            </a:r>
            <a:r>
              <a:rPr lang="en-US" altLang="zh-CN" b="1" i="1" baseline="-25000" dirty="0" err="1">
                <a:solidFill>
                  <a:srgbClr val="3C8C93"/>
                </a:solidFill>
              </a:rPr>
              <a:t>k</a:t>
            </a:r>
            <a:r>
              <a:rPr lang="zh-CN" altLang="en-US" dirty="0"/>
              <a:t>使得</a:t>
            </a:r>
            <a:r>
              <a:rPr lang="en-US" altLang="zh-CN" b="1" i="1" dirty="0">
                <a:solidFill>
                  <a:srgbClr val="3C8C93"/>
                </a:solidFill>
              </a:rPr>
              <a:t>C</a:t>
            </a:r>
            <a:r>
              <a:rPr lang="en-US" altLang="zh-CN" b="1" baseline="-25000" dirty="0">
                <a:solidFill>
                  <a:srgbClr val="3C8C93"/>
                </a:solidFill>
              </a:rPr>
              <a:t>A</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 ≥ ∑</a:t>
            </a:r>
            <a:r>
              <a:rPr lang="en-US" altLang="zh-CN" b="1" i="1" dirty="0" err="1">
                <a:solidFill>
                  <a:srgbClr val="3C8C93"/>
                </a:solidFill>
              </a:rPr>
              <a:t>C</a:t>
            </a:r>
            <a:r>
              <a:rPr lang="en-US" altLang="zh-CN" b="1" baseline="-25000" dirty="0" err="1">
                <a:solidFill>
                  <a:srgbClr val="3C8C93"/>
                </a:solidFill>
              </a:rPr>
              <a:t>A</a:t>
            </a:r>
            <a:r>
              <a:rPr lang="en-US" altLang="zh-CN" b="1" i="1" baseline="-25000" dirty="0" err="1">
                <a:solidFill>
                  <a:srgbClr val="3C8C93"/>
                </a:solidFill>
              </a:rPr>
              <a:t>i</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a:t>
            </a:r>
            <a:r>
              <a:rPr lang="zh-CN" altLang="en-US" dirty="0"/>
              <a:t>。</a:t>
            </a:r>
          </a:p>
          <a:p>
            <a:pPr eaLnBrk="1" hangingPunct="1"/>
            <a:r>
              <a:rPr lang="zh-CN" altLang="en-US" dirty="0"/>
              <a:t>由此推出存在算法</a:t>
            </a:r>
            <a:r>
              <a:rPr lang="en-US" altLang="zh-CN" b="1" dirty="0">
                <a:solidFill>
                  <a:srgbClr val="3C8C93"/>
                </a:solidFill>
              </a:rPr>
              <a:t>A</a:t>
            </a:r>
            <a:r>
              <a:rPr lang="en-US" altLang="zh-CN" b="1" i="1" baseline="-25000" dirty="0">
                <a:solidFill>
                  <a:srgbClr val="3C8C93"/>
                </a:solidFill>
              </a:rPr>
              <a:t>i</a:t>
            </a:r>
            <a:r>
              <a:rPr lang="zh-CN" altLang="en-US" dirty="0"/>
              <a:t>使得</a:t>
            </a:r>
            <a:br>
              <a:rPr lang="en-US" altLang="zh-CN" dirty="0"/>
            </a:br>
            <a:r>
              <a:rPr lang="en-US" altLang="zh-CN" b="1" i="1" dirty="0">
                <a:solidFill>
                  <a:srgbClr val="3C8C93"/>
                </a:solidFill>
              </a:rPr>
              <a:t>C</a:t>
            </a:r>
            <a:r>
              <a:rPr lang="en-US" altLang="zh-CN" b="1" baseline="-25000" dirty="0">
                <a:solidFill>
                  <a:srgbClr val="3C8C93"/>
                </a:solidFill>
              </a:rPr>
              <a:t>A</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 ≥ </a:t>
            </a:r>
            <a:r>
              <a:rPr lang="en-US" altLang="zh-CN" b="1" i="1" dirty="0">
                <a:solidFill>
                  <a:srgbClr val="3C8C93"/>
                </a:solidFill>
              </a:rPr>
              <a:t>k</a:t>
            </a:r>
            <a:r>
              <a:rPr lang="en-US" altLang="zh-CN" b="1" dirty="0">
                <a:solidFill>
                  <a:srgbClr val="3C8C93"/>
                </a:solidFill>
              </a:rPr>
              <a:t> </a:t>
            </a:r>
            <a:r>
              <a:rPr lang="en-US" altLang="zh-CN" b="1" i="1" dirty="0" err="1">
                <a:solidFill>
                  <a:srgbClr val="3C8C93"/>
                </a:solidFill>
              </a:rPr>
              <a:t>C</a:t>
            </a:r>
            <a:r>
              <a:rPr lang="en-US" altLang="zh-CN" b="1" baseline="-25000" dirty="0" err="1">
                <a:solidFill>
                  <a:srgbClr val="3C8C93"/>
                </a:solidFill>
              </a:rPr>
              <a:t>A</a:t>
            </a:r>
            <a:r>
              <a:rPr lang="en-US" altLang="zh-CN" b="1" i="1" baseline="-25000" dirty="0" err="1">
                <a:solidFill>
                  <a:srgbClr val="3C8C93"/>
                </a:solidFill>
              </a:rPr>
              <a:t>i</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 ≥ </a:t>
            </a:r>
            <a:r>
              <a:rPr lang="en-US" altLang="zh-CN" b="1" i="1" dirty="0">
                <a:solidFill>
                  <a:srgbClr val="3C8C93"/>
                </a:solidFill>
              </a:rPr>
              <a:t>k C</a:t>
            </a:r>
            <a:r>
              <a:rPr lang="en-US" altLang="zh-CN" b="1" baseline="-25000" dirty="0">
                <a:solidFill>
                  <a:srgbClr val="3C8C93"/>
                </a:solidFill>
              </a:rPr>
              <a:t>OPT</a:t>
            </a:r>
            <a:r>
              <a:rPr lang="en-US" altLang="zh-CN" b="1" dirty="0">
                <a:solidFill>
                  <a:srgbClr val="3C8C93"/>
                </a:solidFill>
              </a:rPr>
              <a:t>(</a:t>
            </a:r>
            <a:r>
              <a:rPr lang="en-US" altLang="zh-CN" b="1" i="1" dirty="0" err="1">
                <a:solidFill>
                  <a:srgbClr val="3C8C93"/>
                </a:solidFill>
              </a:rPr>
              <a:t>σ</a:t>
            </a:r>
            <a:r>
              <a:rPr lang="en-US" altLang="zh-CN" b="1" dirty="0">
                <a:solidFill>
                  <a:srgbClr val="3C8C93"/>
                </a:solidFill>
              </a:rPr>
              <a:t>)</a:t>
            </a:r>
            <a:r>
              <a:rPr lang="zh-CN" altLang="en-US" dirty="0"/>
              <a:t>，从而</a:t>
            </a:r>
            <a:r>
              <a:rPr lang="en-US" altLang="zh-CN" b="1" i="1" dirty="0">
                <a:solidFill>
                  <a:srgbClr val="3C8C93"/>
                </a:solidFill>
              </a:rPr>
              <a:t>α</a:t>
            </a:r>
            <a:r>
              <a:rPr lang="en-US" altLang="zh-CN" b="1" dirty="0">
                <a:solidFill>
                  <a:srgbClr val="3C8C93"/>
                </a:solidFill>
              </a:rPr>
              <a:t> ≥ </a:t>
            </a:r>
            <a:r>
              <a:rPr lang="en-US" altLang="zh-CN" b="1" i="1" dirty="0">
                <a:solidFill>
                  <a:srgbClr val="3C8C93"/>
                </a:solidFill>
              </a:rPr>
              <a:t>k</a:t>
            </a:r>
            <a:r>
              <a:rPr lang="zh-CN" altLang="en-US" dirty="0"/>
              <a:t>。</a:t>
            </a:r>
            <a:endParaRPr lang="zh-CN" altLang="en-US" baseline="-25000" dirty="0"/>
          </a:p>
        </p:txBody>
      </p:sp>
      <p:pic>
        <p:nvPicPr>
          <p:cNvPr id="2" name="音频 1">
            <a:hlinkClick r:id="" action="ppaction://media"/>
            <a:extLst>
              <a:ext uri="{FF2B5EF4-FFF2-40B4-BE49-F238E27FC236}">
                <a16:creationId xmlns:a16="http://schemas.microsoft.com/office/drawing/2014/main" id="{0A763BED-F03B-4C29-8BC3-3805A3509D8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86705"/>
    </mc:Choice>
    <mc:Fallback>
      <p:transition advTm="867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Rectangle 2"/>
          <p:cNvSpPr>
            <a:spLocks noGrp="1" noRot="1" noChangeArrowheads="1"/>
          </p:cNvSpPr>
          <p:nvPr>
            <p:ph type="title"/>
          </p:nvPr>
        </p:nvSpPr>
        <p:spPr/>
        <p:txBody>
          <a:bodyPr/>
          <a:lstStyle/>
          <a:p>
            <a:pPr eaLnBrk="1" hangingPunct="1"/>
            <a:r>
              <a:rPr lang="zh-CN" altLang="en-US"/>
              <a:t>下界的证明</a:t>
            </a:r>
          </a:p>
        </p:txBody>
      </p:sp>
      <p:sp>
        <p:nvSpPr>
          <p:cNvPr id="5" name="内容占位符 4"/>
          <p:cNvSpPr>
            <a:spLocks noGrp="1"/>
          </p:cNvSpPr>
          <p:nvPr>
            <p:ph idx="1"/>
          </p:nvPr>
        </p:nvSpPr>
        <p:spPr/>
        <p:txBody>
          <a:bodyPr/>
          <a:lstStyle/>
          <a:p>
            <a:r>
              <a:rPr lang="zh-CN" altLang="en-US" dirty="0"/>
              <a:t>设</a:t>
            </a:r>
            <a:r>
              <a:rPr lang="en-US" altLang="zh-CN" b="1" dirty="0">
                <a:solidFill>
                  <a:srgbClr val="3C8C93"/>
                </a:solidFill>
              </a:rPr>
              <a:t>|</a:t>
            </a:r>
            <a:r>
              <a:rPr lang="en-US" altLang="zh-CN" b="1" i="1" dirty="0">
                <a:solidFill>
                  <a:srgbClr val="3C8C93"/>
                </a:solidFill>
              </a:rPr>
              <a:t>V</a:t>
            </a:r>
            <a:r>
              <a:rPr lang="en-US" altLang="zh-CN" b="1" dirty="0">
                <a:solidFill>
                  <a:srgbClr val="3C8C93"/>
                </a:solidFill>
              </a:rPr>
              <a:t>| = </a:t>
            </a:r>
            <a:r>
              <a:rPr lang="en-US" altLang="zh-CN" b="1" i="1" dirty="0">
                <a:solidFill>
                  <a:srgbClr val="3C8C93"/>
                </a:solidFill>
              </a:rPr>
              <a:t>k</a:t>
            </a:r>
            <a:r>
              <a:rPr lang="en-US" altLang="zh-CN" b="1" dirty="0">
                <a:solidFill>
                  <a:srgbClr val="3C8C93"/>
                </a:solidFill>
              </a:rPr>
              <a:t>+1</a:t>
            </a:r>
            <a:r>
              <a:rPr lang="zh-CN" altLang="en-US" dirty="0"/>
              <a:t>，初始时：</a:t>
            </a:r>
            <a:br>
              <a:rPr lang="en-US" altLang="zh-CN" dirty="0"/>
            </a:br>
            <a:r>
              <a:rPr lang="en-US" altLang="zh-CN" b="1" i="1" dirty="0">
                <a:solidFill>
                  <a:srgbClr val="3C8C93"/>
                </a:solidFill>
              </a:rPr>
              <a:t>k</a:t>
            </a:r>
            <a:r>
              <a:rPr lang="zh-CN" altLang="en-US" dirty="0"/>
              <a:t>个服务位于不同位置，另有</a:t>
            </a:r>
            <a:r>
              <a:rPr lang="en-US" altLang="zh-CN" b="1" dirty="0">
                <a:solidFill>
                  <a:srgbClr val="3C8C93"/>
                </a:solidFill>
              </a:rPr>
              <a:t>1</a:t>
            </a:r>
            <a:r>
              <a:rPr lang="zh-CN" altLang="en-US" dirty="0"/>
              <a:t>个空位置。</a:t>
            </a:r>
          </a:p>
          <a:p>
            <a:r>
              <a:rPr lang="zh-CN" altLang="en-US" dirty="0"/>
              <a:t>构造服务序列：</a:t>
            </a:r>
            <a:r>
              <a:rPr lang="en-US" altLang="zh-CN" b="1" i="1" dirty="0" err="1">
                <a:solidFill>
                  <a:srgbClr val="3C8C93"/>
                </a:solidFill>
              </a:rPr>
              <a:t>σ</a:t>
            </a:r>
            <a:r>
              <a:rPr lang="en-US" altLang="zh-CN" b="1" dirty="0">
                <a:solidFill>
                  <a:srgbClr val="3C8C93"/>
                </a:solidFill>
              </a:rPr>
              <a:t> = </a:t>
            </a:r>
            <a:r>
              <a:rPr lang="en-US" altLang="zh-CN" b="1" i="1" dirty="0" err="1">
                <a:solidFill>
                  <a:srgbClr val="3C8C93"/>
                </a:solidFill>
              </a:rPr>
              <a:t>σ</a:t>
            </a:r>
            <a:r>
              <a:rPr lang="en-US" altLang="zh-CN" b="1" dirty="0">
                <a:solidFill>
                  <a:srgbClr val="3C8C93"/>
                </a:solidFill>
              </a:rPr>
              <a:t>(1)</a:t>
            </a:r>
            <a:r>
              <a:rPr lang="en-US" altLang="zh-CN" b="1" i="1" dirty="0" err="1">
                <a:solidFill>
                  <a:srgbClr val="3C8C93"/>
                </a:solidFill>
              </a:rPr>
              <a:t>σ</a:t>
            </a:r>
            <a:r>
              <a:rPr lang="en-US" altLang="zh-CN" b="1" dirty="0">
                <a:solidFill>
                  <a:srgbClr val="3C8C93"/>
                </a:solidFill>
              </a:rPr>
              <a:t>(2)</a:t>
            </a:r>
            <a:r>
              <a:rPr lang="en-US" altLang="zh-CN" b="1" i="1" dirty="0" err="1">
                <a:solidFill>
                  <a:srgbClr val="3C8C93"/>
                </a:solidFill>
              </a:rPr>
              <a:t>σ</a:t>
            </a:r>
            <a:r>
              <a:rPr lang="en-US" altLang="zh-CN" b="1" dirty="0">
                <a:solidFill>
                  <a:srgbClr val="3C8C93"/>
                </a:solidFill>
              </a:rPr>
              <a:t>(3),…,</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m</a:t>
            </a:r>
            <a:r>
              <a:rPr lang="en-US" altLang="zh-CN" b="1" dirty="0">
                <a:solidFill>
                  <a:srgbClr val="3C8C93"/>
                </a:solidFill>
              </a:rPr>
              <a:t>)</a:t>
            </a:r>
            <a:r>
              <a:rPr lang="zh-CN" altLang="en-US" b="1" dirty="0"/>
              <a:t>，其中</a:t>
            </a:r>
            <a:r>
              <a:rPr lang="zh-CN" altLang="en-US" dirty="0"/>
              <a:t>，</a:t>
            </a:r>
            <a:br>
              <a:rPr lang="en-US" altLang="zh-CN" dirty="0"/>
            </a:br>
            <a:r>
              <a:rPr lang="zh-CN" altLang="en-US" dirty="0"/>
              <a:t>每个服务请求</a:t>
            </a:r>
            <a:r>
              <a:rPr lang="en-US" altLang="zh-CN" b="1" i="1" dirty="0" err="1">
                <a:solidFill>
                  <a:srgbClr val="3C8C93"/>
                </a:solidFill>
              </a:rPr>
              <a:t>σ</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都恰好发生在当时的空位置</a:t>
            </a:r>
            <a:r>
              <a:rPr lang="en-US" altLang="zh-CN" b="1" i="1" dirty="0">
                <a:solidFill>
                  <a:srgbClr val="3C8C93"/>
                </a:solidFill>
              </a:rPr>
              <a:t>h</a:t>
            </a:r>
            <a:r>
              <a:rPr lang="zh-CN" altLang="en-US" dirty="0"/>
              <a:t>处。</a:t>
            </a:r>
          </a:p>
          <a:p>
            <a:r>
              <a:rPr lang="zh-CN" altLang="en-US" dirty="0"/>
              <a:t>对于</a:t>
            </a:r>
            <a:r>
              <a:rPr lang="en-US" altLang="zh-CN" b="1" dirty="0">
                <a:solidFill>
                  <a:srgbClr val="3C8C93"/>
                </a:solidFill>
              </a:rPr>
              <a:t>1 ≤ </a:t>
            </a:r>
            <a:r>
              <a:rPr lang="en-US" altLang="zh-CN" b="1" i="1" dirty="0">
                <a:solidFill>
                  <a:srgbClr val="3C8C93"/>
                </a:solidFill>
              </a:rPr>
              <a:t>t</a:t>
            </a:r>
            <a:r>
              <a:rPr lang="en-US" altLang="zh-CN" b="1" dirty="0">
                <a:solidFill>
                  <a:srgbClr val="3C8C93"/>
                </a:solidFill>
              </a:rPr>
              <a:t> ≤ </a:t>
            </a:r>
            <a:r>
              <a:rPr lang="en-US" altLang="zh-CN" b="1" i="1" dirty="0">
                <a:solidFill>
                  <a:srgbClr val="3C8C93"/>
                </a:solidFill>
              </a:rPr>
              <a:t>m</a:t>
            </a:r>
            <a:r>
              <a:rPr lang="zh-CN" altLang="en-US" dirty="0"/>
              <a:t>，设</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t</a:t>
            </a:r>
            <a:r>
              <a:rPr lang="en-US" altLang="zh-CN" b="1" dirty="0">
                <a:solidFill>
                  <a:srgbClr val="3C8C93"/>
                </a:solidFill>
              </a:rPr>
              <a:t>) = </a:t>
            </a:r>
            <a:r>
              <a:rPr lang="en-US" altLang="zh-CN" b="1" i="1" dirty="0" err="1">
                <a:solidFill>
                  <a:srgbClr val="3C8C93"/>
                </a:solidFill>
              </a:rPr>
              <a:t>x</a:t>
            </a:r>
            <a:r>
              <a:rPr lang="en-US" altLang="zh-CN" b="1" i="1" baseline="-25000" dirty="0" err="1">
                <a:solidFill>
                  <a:srgbClr val="3C8C93"/>
                </a:solidFill>
              </a:rPr>
              <a:t>t</a:t>
            </a:r>
            <a:r>
              <a:rPr lang="zh-CN" altLang="en-US" dirty="0"/>
              <a:t>，设</a:t>
            </a:r>
            <a:r>
              <a:rPr lang="en-US" altLang="zh-CN" b="1" i="1" dirty="0">
                <a:solidFill>
                  <a:srgbClr val="3C8C93"/>
                </a:solidFill>
              </a:rPr>
              <a:t>x</a:t>
            </a:r>
            <a:r>
              <a:rPr lang="en-US" altLang="zh-CN" b="1" i="1" baseline="-25000" dirty="0">
                <a:solidFill>
                  <a:srgbClr val="3C8C93"/>
                </a:solidFill>
              </a:rPr>
              <a:t>m</a:t>
            </a:r>
            <a:r>
              <a:rPr lang="en-US" altLang="zh-CN" b="1" baseline="-25000" dirty="0">
                <a:solidFill>
                  <a:srgbClr val="3C8C93"/>
                </a:solidFill>
              </a:rPr>
              <a:t>+1</a:t>
            </a:r>
            <a:r>
              <a:rPr lang="zh-CN" altLang="en-US" dirty="0"/>
              <a:t>是最终的空位置，则有</a:t>
            </a:r>
            <a:r>
              <a:rPr lang="en-US" altLang="zh-CN" dirty="0"/>
              <a:t> </a:t>
            </a:r>
          </a:p>
        </p:txBody>
      </p:sp>
      <p:graphicFrame>
        <p:nvGraphicFramePr>
          <p:cNvPr id="2" name="对象 1"/>
          <p:cNvGraphicFramePr>
            <a:graphicFrameLocks noChangeAspect="1"/>
          </p:cNvGraphicFramePr>
          <p:nvPr>
            <p:extLst>
              <p:ext uri="{D42A27DB-BD31-4B8C-83A1-F6EECF244321}">
                <p14:modId xmlns:p14="http://schemas.microsoft.com/office/powerpoint/2010/main" val="1735875480"/>
              </p:ext>
            </p:extLst>
          </p:nvPr>
        </p:nvGraphicFramePr>
        <p:xfrm>
          <a:off x="2555776" y="3789040"/>
          <a:ext cx="3556000" cy="1174750"/>
        </p:xfrm>
        <a:graphic>
          <a:graphicData uri="http://schemas.openxmlformats.org/presentationml/2006/ole">
            <mc:AlternateContent xmlns:mc="http://schemas.openxmlformats.org/markup-compatibility/2006">
              <mc:Choice xmlns:v="urn:schemas-microsoft-com:vml" Requires="v">
                <p:oleObj spid="_x0000_s1341" name="公式" r:id="rId5" imgW="1422400" imgH="469900" progId="Equation.3">
                  <p:embed/>
                </p:oleObj>
              </mc:Choice>
              <mc:Fallback>
                <p:oleObj name="公式" r:id="rId5" imgW="1422400" imgH="469900" progId="Equation.3">
                  <p:embed/>
                  <p:pic>
                    <p:nvPicPr>
                      <p:cNvPr id="0" name=""/>
                      <p:cNvPicPr/>
                      <p:nvPr/>
                    </p:nvPicPr>
                    <p:blipFill>
                      <a:blip r:embed="rId6"/>
                      <a:stretch>
                        <a:fillRect/>
                      </a:stretch>
                    </p:blipFill>
                    <p:spPr>
                      <a:xfrm>
                        <a:off x="2555776" y="3789040"/>
                        <a:ext cx="3556000" cy="1174750"/>
                      </a:xfrm>
                      <a:prstGeom prst="rect">
                        <a:avLst/>
                      </a:prstGeom>
                    </p:spPr>
                  </p:pic>
                </p:oleObj>
              </mc:Fallback>
            </mc:AlternateContent>
          </a:graphicData>
        </a:graphic>
      </p:graphicFrame>
      <p:pic>
        <p:nvPicPr>
          <p:cNvPr id="3" name="音频 2">
            <a:hlinkClick r:id="" action="ppaction://media"/>
            <a:extLst>
              <a:ext uri="{FF2B5EF4-FFF2-40B4-BE49-F238E27FC236}">
                <a16:creationId xmlns:a16="http://schemas.microsoft.com/office/drawing/2014/main" id="{BD677CEC-341D-452B-B4D6-AD0F5B70630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76416"/>
    </mc:Choice>
    <mc:Fallback>
      <p:transition advTm="764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Rot="1" noChangeArrowheads="1"/>
          </p:cNvSpPr>
          <p:nvPr>
            <p:ph type="title"/>
          </p:nvPr>
        </p:nvSpPr>
        <p:spPr/>
        <p:txBody>
          <a:bodyPr/>
          <a:lstStyle/>
          <a:p>
            <a:pPr eaLnBrk="1" hangingPunct="1"/>
            <a:r>
              <a:rPr lang="zh-CN" altLang="en-US"/>
              <a:t>下界证明（续）</a:t>
            </a:r>
          </a:p>
        </p:txBody>
      </p:sp>
      <p:sp>
        <p:nvSpPr>
          <p:cNvPr id="28675" name="Rectangle 3"/>
          <p:cNvSpPr>
            <a:spLocks noGrp="1" noRot="1" noChangeArrowheads="1"/>
          </p:cNvSpPr>
          <p:nvPr>
            <p:ph idx="1"/>
          </p:nvPr>
        </p:nvSpPr>
        <p:spPr/>
        <p:txBody>
          <a:bodyPr/>
          <a:lstStyle/>
          <a:p>
            <a:pPr eaLnBrk="1" hangingPunct="1"/>
            <a:r>
              <a:rPr lang="zh-CN" altLang="en-US" dirty="0"/>
              <a:t>设</a:t>
            </a:r>
            <a:r>
              <a:rPr lang="en-US" altLang="zh-CN" b="1" i="1" dirty="0">
                <a:solidFill>
                  <a:srgbClr val="3C8C93"/>
                </a:solidFill>
              </a:rPr>
              <a:t>y</a:t>
            </a:r>
            <a:r>
              <a:rPr lang="en-US" altLang="zh-CN" b="1" baseline="-25000" dirty="0">
                <a:solidFill>
                  <a:srgbClr val="3C8C93"/>
                </a:solidFill>
              </a:rPr>
              <a:t>1</a:t>
            </a:r>
            <a:r>
              <a:rPr lang="en-US" altLang="zh-CN" b="1" dirty="0">
                <a:solidFill>
                  <a:srgbClr val="3C8C93"/>
                </a:solidFill>
              </a:rPr>
              <a:t>,</a:t>
            </a:r>
            <a:r>
              <a:rPr lang="en-US" altLang="zh-CN" b="1" baseline="-25000" dirty="0">
                <a:solidFill>
                  <a:srgbClr val="3C8C93"/>
                </a:solidFill>
              </a:rPr>
              <a:t> </a:t>
            </a:r>
            <a:r>
              <a:rPr lang="en-US" altLang="zh-CN" b="1" i="1" dirty="0">
                <a:solidFill>
                  <a:srgbClr val="3C8C93"/>
                </a:solidFill>
              </a:rPr>
              <a:t>y</a:t>
            </a:r>
            <a:r>
              <a:rPr lang="en-US" altLang="zh-CN" b="1" baseline="-25000" dirty="0">
                <a:solidFill>
                  <a:srgbClr val="3C8C93"/>
                </a:solidFill>
              </a:rPr>
              <a:t>2 </a:t>
            </a:r>
            <a:r>
              <a:rPr lang="en-US" altLang="zh-CN" b="1" dirty="0">
                <a:solidFill>
                  <a:srgbClr val="3C8C93"/>
                </a:solidFill>
              </a:rPr>
              <a:t>,…,</a:t>
            </a:r>
            <a:r>
              <a:rPr lang="en-US" altLang="zh-CN" b="1" i="1" dirty="0" err="1">
                <a:solidFill>
                  <a:srgbClr val="3C8C93"/>
                </a:solidFill>
              </a:rPr>
              <a:t>y</a:t>
            </a:r>
            <a:r>
              <a:rPr lang="en-US" altLang="zh-CN" b="1" i="1" baseline="-25000" dirty="0" err="1">
                <a:solidFill>
                  <a:srgbClr val="3C8C93"/>
                </a:solidFill>
              </a:rPr>
              <a:t>k</a:t>
            </a:r>
            <a:r>
              <a:rPr lang="zh-CN" altLang="en-US" dirty="0"/>
              <a:t>是初始时算法</a:t>
            </a:r>
            <a:r>
              <a:rPr lang="en-US" altLang="zh-CN" b="1" dirty="0">
                <a:solidFill>
                  <a:srgbClr val="3C8C93"/>
                </a:solidFill>
              </a:rPr>
              <a:t>A</a:t>
            </a:r>
            <a:r>
              <a:rPr lang="zh-CN" altLang="en-US" dirty="0"/>
              <a:t>的</a:t>
            </a:r>
            <a:r>
              <a:rPr lang="en-US" altLang="zh-CN" b="1" i="1" dirty="0">
                <a:solidFill>
                  <a:srgbClr val="3C8C93"/>
                </a:solidFill>
              </a:rPr>
              <a:t>k</a:t>
            </a:r>
            <a:r>
              <a:rPr lang="zh-CN" altLang="en-US" dirty="0"/>
              <a:t>个服务的位置。</a:t>
            </a:r>
            <a:br>
              <a:rPr lang="en-US" altLang="zh-CN" dirty="0"/>
            </a:br>
            <a:r>
              <a:rPr lang="zh-CN" altLang="en-US" dirty="0"/>
              <a:t>构造算法</a:t>
            </a:r>
            <a:r>
              <a:rPr lang="en-US" altLang="zh-CN" b="1" dirty="0">
                <a:solidFill>
                  <a:srgbClr val="3C8C93"/>
                </a:solidFill>
              </a:rPr>
              <a:t>A</a:t>
            </a:r>
            <a:r>
              <a:rPr lang="en-US" altLang="zh-CN" b="1" i="1" baseline="-25000" dirty="0">
                <a:solidFill>
                  <a:srgbClr val="3C8C93"/>
                </a:solidFill>
              </a:rPr>
              <a:t>i</a:t>
            </a:r>
            <a:r>
              <a:rPr lang="zh-CN" altLang="en-US" dirty="0"/>
              <a:t>如下，其中</a:t>
            </a:r>
            <a:r>
              <a:rPr lang="en-US" altLang="zh-CN" b="1" dirty="0">
                <a:solidFill>
                  <a:srgbClr val="3C8C93"/>
                </a:solidFill>
              </a:rPr>
              <a:t>1 ≤ </a:t>
            </a:r>
            <a:r>
              <a:rPr lang="en-US" altLang="zh-CN" b="1" i="1" dirty="0" err="1">
                <a:solidFill>
                  <a:srgbClr val="3C8C93"/>
                </a:solidFill>
              </a:rPr>
              <a:t>i</a:t>
            </a:r>
            <a:r>
              <a:rPr lang="en-US" altLang="zh-CN" b="1" dirty="0">
                <a:solidFill>
                  <a:srgbClr val="3C8C93"/>
                </a:solidFill>
              </a:rPr>
              <a:t> ≤ </a:t>
            </a:r>
            <a:r>
              <a:rPr lang="en-US" altLang="zh-CN" b="1" i="1" dirty="0">
                <a:solidFill>
                  <a:srgbClr val="3C8C93"/>
                </a:solidFill>
              </a:rPr>
              <a:t>k</a:t>
            </a:r>
          </a:p>
          <a:p>
            <a:pPr lvl="1"/>
            <a:r>
              <a:rPr lang="zh-CN" altLang="en-US" dirty="0"/>
              <a:t>初始状态</a:t>
            </a:r>
            <a:r>
              <a:rPr lang="en-US" altLang="zh-CN" b="1" dirty="0">
                <a:solidFill>
                  <a:srgbClr val="3C8C93"/>
                </a:solidFill>
              </a:rPr>
              <a:t>A</a:t>
            </a:r>
            <a:r>
              <a:rPr lang="en-US" altLang="zh-CN" b="1" i="1" baseline="-25000" dirty="0">
                <a:solidFill>
                  <a:srgbClr val="3C8C93"/>
                </a:solidFill>
              </a:rPr>
              <a:t>i</a:t>
            </a:r>
            <a:r>
              <a:rPr lang="zh-CN" altLang="en-US" dirty="0"/>
              <a:t>的</a:t>
            </a:r>
            <a:r>
              <a:rPr lang="en-US" altLang="zh-CN" b="1" i="1" dirty="0">
                <a:solidFill>
                  <a:srgbClr val="3C8C93"/>
                </a:solidFill>
              </a:rPr>
              <a:t>k</a:t>
            </a:r>
            <a:r>
              <a:rPr lang="zh-CN" altLang="en-US" dirty="0"/>
              <a:t>个服务占据</a:t>
            </a:r>
            <a:r>
              <a:rPr lang="en-US" altLang="zh-CN" b="1" i="1" dirty="0">
                <a:solidFill>
                  <a:srgbClr val="3C8C93"/>
                </a:solidFill>
              </a:rPr>
              <a:t>V</a:t>
            </a:r>
            <a:r>
              <a:rPr lang="zh-CN" altLang="en-US" dirty="0"/>
              <a:t>中除了</a:t>
            </a:r>
            <a:r>
              <a:rPr lang="en-US" altLang="zh-CN" b="1" i="1" dirty="0" err="1">
                <a:solidFill>
                  <a:srgbClr val="3C8C93"/>
                </a:solidFill>
              </a:rPr>
              <a:t>y</a:t>
            </a:r>
            <a:r>
              <a:rPr lang="en-US" altLang="zh-CN" b="1" i="1" baseline="-25000" dirty="0" err="1">
                <a:solidFill>
                  <a:srgbClr val="3C8C93"/>
                </a:solidFill>
              </a:rPr>
              <a:t>i</a:t>
            </a:r>
            <a:r>
              <a:rPr lang="zh-CN" altLang="en-US" dirty="0"/>
              <a:t>外的</a:t>
            </a:r>
            <a:r>
              <a:rPr lang="en-US" altLang="zh-CN" b="1" i="1" dirty="0">
                <a:solidFill>
                  <a:srgbClr val="3C8C93"/>
                </a:solidFill>
              </a:rPr>
              <a:t>k</a:t>
            </a:r>
            <a:r>
              <a:rPr lang="zh-CN" altLang="en-US" dirty="0"/>
              <a:t>个位置。</a:t>
            </a:r>
          </a:p>
          <a:p>
            <a:pPr lvl="1"/>
            <a:r>
              <a:rPr lang="zh-CN" altLang="en-US" dirty="0"/>
              <a:t>对于服务请求</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t</a:t>
            </a:r>
            <a:r>
              <a:rPr lang="en-US" altLang="zh-CN" b="1" dirty="0">
                <a:solidFill>
                  <a:srgbClr val="3C8C93"/>
                </a:solidFill>
              </a:rPr>
              <a:t>) = </a:t>
            </a:r>
            <a:r>
              <a:rPr lang="en-US" altLang="zh-CN" b="1" i="1" dirty="0" err="1">
                <a:solidFill>
                  <a:srgbClr val="3C8C93"/>
                </a:solidFill>
              </a:rPr>
              <a:t>x</a:t>
            </a:r>
            <a:r>
              <a:rPr lang="en-US" altLang="zh-CN" b="1" i="1" baseline="-25000" dirty="0" err="1">
                <a:solidFill>
                  <a:srgbClr val="3C8C93"/>
                </a:solidFill>
              </a:rPr>
              <a:t>t</a:t>
            </a:r>
            <a:r>
              <a:rPr lang="zh-CN" altLang="en-US" dirty="0"/>
              <a:t>，如果没有服务处于位置</a:t>
            </a:r>
            <a:r>
              <a:rPr lang="en-US" altLang="zh-CN" b="1" i="1" dirty="0" err="1">
                <a:solidFill>
                  <a:schemeClr val="accent1">
                    <a:lumMod val="50000"/>
                  </a:schemeClr>
                </a:solidFill>
              </a:rPr>
              <a:t>x</a:t>
            </a:r>
            <a:r>
              <a:rPr lang="en-US" altLang="zh-CN" b="1" i="1" baseline="-25000" dirty="0" err="1">
                <a:solidFill>
                  <a:schemeClr val="accent1">
                    <a:lumMod val="50000"/>
                  </a:schemeClr>
                </a:solidFill>
              </a:rPr>
              <a:t>t</a:t>
            </a:r>
            <a:r>
              <a:rPr lang="zh-CN" altLang="en-US" dirty="0"/>
              <a:t>，则算法就将位于</a:t>
            </a:r>
            <a:r>
              <a:rPr lang="en-US" altLang="zh-CN" b="1" i="1" dirty="0">
                <a:solidFill>
                  <a:srgbClr val="3C8C93"/>
                </a:solidFill>
              </a:rPr>
              <a:t>x</a:t>
            </a:r>
            <a:r>
              <a:rPr lang="en-US" altLang="zh-CN" b="1" i="1" baseline="-25000" dirty="0">
                <a:solidFill>
                  <a:srgbClr val="3C8C93"/>
                </a:solidFill>
              </a:rPr>
              <a:t>t</a:t>
            </a:r>
            <a:r>
              <a:rPr lang="en-US" altLang="zh-CN" b="1" baseline="-25000" dirty="0">
                <a:solidFill>
                  <a:srgbClr val="3C8C93"/>
                </a:solidFill>
              </a:rPr>
              <a:t>-1</a:t>
            </a:r>
            <a:r>
              <a:rPr lang="zh-CN" altLang="en-US" dirty="0"/>
              <a:t>处的服务移动到</a:t>
            </a:r>
            <a:r>
              <a:rPr lang="en-US" altLang="zh-CN" b="1" i="1" dirty="0" err="1">
                <a:solidFill>
                  <a:srgbClr val="3C8C93"/>
                </a:solidFill>
              </a:rPr>
              <a:t>x</a:t>
            </a:r>
            <a:r>
              <a:rPr lang="en-US" altLang="zh-CN" b="1" i="1" baseline="-25000" dirty="0" err="1">
                <a:solidFill>
                  <a:srgbClr val="3C8C93"/>
                </a:solidFill>
              </a:rPr>
              <a:t>t</a:t>
            </a:r>
            <a:r>
              <a:rPr lang="zh-CN" altLang="en-US" dirty="0"/>
              <a:t>处；否则不做任何事情。</a:t>
            </a:r>
          </a:p>
          <a:p>
            <a:pPr lvl="1"/>
            <a:r>
              <a:rPr lang="zh-CN" altLang="en-US" dirty="0"/>
              <a:t>设</a:t>
            </a:r>
            <a:r>
              <a:rPr lang="en-US" altLang="zh-CN" b="1" i="1" dirty="0">
                <a:solidFill>
                  <a:srgbClr val="3C8C93"/>
                </a:solidFill>
              </a:rPr>
              <a:t>V</a:t>
            </a:r>
            <a:r>
              <a:rPr lang="en-US" altLang="zh-CN" b="1" i="1" baseline="-25000" dirty="0">
                <a:solidFill>
                  <a:srgbClr val="3C8C93"/>
                </a:solidFill>
              </a:rPr>
              <a:t>i</a:t>
            </a:r>
            <a:r>
              <a:rPr lang="zh-CN" altLang="en-US" dirty="0"/>
              <a:t>是算法</a:t>
            </a:r>
            <a:r>
              <a:rPr lang="en-US" altLang="zh-CN" b="1" dirty="0">
                <a:solidFill>
                  <a:srgbClr val="3C8C93"/>
                </a:solidFill>
              </a:rPr>
              <a:t>A</a:t>
            </a:r>
            <a:r>
              <a:rPr lang="en-US" altLang="zh-CN" b="1" i="1" baseline="-25000" dirty="0">
                <a:solidFill>
                  <a:srgbClr val="3C8C93"/>
                </a:solidFill>
              </a:rPr>
              <a:t>i</a:t>
            </a:r>
            <a:r>
              <a:rPr lang="zh-CN" altLang="en-US" dirty="0"/>
              <a:t>的</a:t>
            </a:r>
            <a:r>
              <a:rPr lang="en-US" altLang="zh-CN" b="1" i="1" dirty="0">
                <a:solidFill>
                  <a:srgbClr val="3C8C93"/>
                </a:solidFill>
              </a:rPr>
              <a:t>k</a:t>
            </a:r>
            <a:r>
              <a:rPr lang="zh-CN" altLang="en-US" dirty="0"/>
              <a:t>个服务占据的点的集合。</a:t>
            </a:r>
          </a:p>
          <a:p>
            <a:pPr lvl="1"/>
            <a:r>
              <a:rPr lang="zh-CN" altLang="en-US" dirty="0"/>
              <a:t>可以证明：在响应服务请求</a:t>
            </a:r>
            <a:r>
              <a:rPr lang="en-US" altLang="zh-CN" b="1" i="1" dirty="0" err="1">
                <a:solidFill>
                  <a:srgbClr val="3C8C93"/>
                </a:solidFill>
              </a:rPr>
              <a:t>σ</a:t>
            </a:r>
            <a:r>
              <a:rPr lang="en-US" altLang="zh-CN" b="1" dirty="0">
                <a:solidFill>
                  <a:srgbClr val="3C8C93"/>
                </a:solidFill>
              </a:rPr>
              <a:t> = </a:t>
            </a:r>
            <a:r>
              <a:rPr lang="en-US" altLang="zh-CN" b="1" i="1" dirty="0" err="1">
                <a:solidFill>
                  <a:srgbClr val="3C8C93"/>
                </a:solidFill>
              </a:rPr>
              <a:t>σ</a:t>
            </a:r>
            <a:r>
              <a:rPr lang="en-US" altLang="zh-CN" b="1" dirty="0">
                <a:solidFill>
                  <a:srgbClr val="3C8C93"/>
                </a:solidFill>
              </a:rPr>
              <a:t>(1)</a:t>
            </a:r>
            <a:r>
              <a:rPr lang="en-US" altLang="zh-CN" b="1" i="1" dirty="0" err="1">
                <a:solidFill>
                  <a:srgbClr val="3C8C93"/>
                </a:solidFill>
              </a:rPr>
              <a:t>σ</a:t>
            </a:r>
            <a:r>
              <a:rPr lang="en-US" altLang="zh-CN" b="1" dirty="0">
                <a:solidFill>
                  <a:srgbClr val="3C8C93"/>
                </a:solidFill>
              </a:rPr>
              <a:t>(2)</a:t>
            </a:r>
            <a:r>
              <a:rPr lang="en-US" altLang="zh-CN" b="1" i="1" dirty="0" err="1">
                <a:solidFill>
                  <a:srgbClr val="3C8C93"/>
                </a:solidFill>
              </a:rPr>
              <a:t>σ</a:t>
            </a:r>
            <a:r>
              <a:rPr lang="en-US" altLang="zh-CN" b="1" dirty="0">
                <a:solidFill>
                  <a:srgbClr val="3C8C93"/>
                </a:solidFill>
              </a:rPr>
              <a:t>(3),…,</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m</a:t>
            </a:r>
            <a:r>
              <a:rPr lang="en-US" altLang="zh-CN" b="1" dirty="0">
                <a:solidFill>
                  <a:srgbClr val="3C8C93"/>
                </a:solidFill>
              </a:rPr>
              <a:t>)</a:t>
            </a:r>
            <a:r>
              <a:rPr lang="zh-CN" altLang="en-US" dirty="0"/>
              <a:t>的整个过程中，每个</a:t>
            </a:r>
            <a:r>
              <a:rPr lang="en-US" altLang="zh-CN" b="1" i="1" dirty="0">
                <a:solidFill>
                  <a:srgbClr val="3C8C93"/>
                </a:solidFill>
              </a:rPr>
              <a:t>V</a:t>
            </a:r>
            <a:r>
              <a:rPr lang="en-US" altLang="zh-CN" b="1" i="1" baseline="-25000" dirty="0">
                <a:solidFill>
                  <a:srgbClr val="3C8C93"/>
                </a:solidFill>
              </a:rPr>
              <a:t>i</a:t>
            </a:r>
            <a:r>
              <a:rPr lang="zh-CN" altLang="en-US" dirty="0"/>
              <a:t>互不相同。</a:t>
            </a:r>
            <a:endParaRPr lang="zh-CN" altLang="en-US" baseline="30000" dirty="0"/>
          </a:p>
          <a:p>
            <a:pPr eaLnBrk="1" hangingPunct="1"/>
            <a:endParaRPr lang="en-US" altLang="zh-CN" dirty="0"/>
          </a:p>
        </p:txBody>
      </p:sp>
      <p:pic>
        <p:nvPicPr>
          <p:cNvPr id="2" name="音频 1">
            <a:hlinkClick r:id="" action="ppaction://media"/>
            <a:extLst>
              <a:ext uri="{FF2B5EF4-FFF2-40B4-BE49-F238E27FC236}">
                <a16:creationId xmlns:a16="http://schemas.microsoft.com/office/drawing/2014/main" id="{5C0A065B-B795-42F8-9818-D59DF580748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71425"/>
    </mc:Choice>
    <mc:Fallback>
      <p:transition advTm="714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Rot="1" noChangeArrowheads="1"/>
          </p:cNvSpPr>
          <p:nvPr>
            <p:ph type="title"/>
          </p:nvPr>
        </p:nvSpPr>
        <p:spPr/>
        <p:txBody>
          <a:bodyPr/>
          <a:lstStyle/>
          <a:p>
            <a:pPr eaLnBrk="1" hangingPunct="1"/>
            <a:r>
              <a:rPr lang="zh-CN" altLang="en-US" sz="4000"/>
              <a:t>下界的证明（续）</a:t>
            </a:r>
          </a:p>
        </p:txBody>
      </p:sp>
      <p:sp>
        <p:nvSpPr>
          <p:cNvPr id="29699" name="Rectangle 3"/>
          <p:cNvSpPr>
            <a:spLocks noGrp="1" noRot="1" noChangeArrowheads="1"/>
          </p:cNvSpPr>
          <p:nvPr>
            <p:ph idx="1"/>
          </p:nvPr>
        </p:nvSpPr>
        <p:spPr/>
        <p:txBody>
          <a:bodyPr/>
          <a:lstStyle/>
          <a:p>
            <a:r>
              <a:rPr lang="zh-CN" altLang="en-US" dirty="0"/>
              <a:t>每个</a:t>
            </a:r>
            <a:r>
              <a:rPr lang="en-US" altLang="zh-CN" b="1" i="1" dirty="0">
                <a:solidFill>
                  <a:srgbClr val="3C8C93"/>
                </a:solidFill>
              </a:rPr>
              <a:t>V</a:t>
            </a:r>
            <a:r>
              <a:rPr lang="en-US" altLang="zh-CN" b="1" i="1" baseline="-25000" dirty="0">
                <a:solidFill>
                  <a:srgbClr val="3C8C93"/>
                </a:solidFill>
              </a:rPr>
              <a:t>i</a:t>
            </a:r>
            <a:r>
              <a:rPr lang="zh-CN" altLang="en-US" dirty="0"/>
              <a:t>互不相同，则对于任何服务请求</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t</a:t>
            </a:r>
            <a:r>
              <a:rPr lang="en-US" altLang="zh-CN" b="1" dirty="0">
                <a:solidFill>
                  <a:srgbClr val="3C8C93"/>
                </a:solidFill>
              </a:rPr>
              <a:t>) = </a:t>
            </a:r>
            <a:r>
              <a:rPr lang="en-US" altLang="zh-CN" b="1" i="1" dirty="0" err="1">
                <a:solidFill>
                  <a:srgbClr val="3C8C93"/>
                </a:solidFill>
              </a:rPr>
              <a:t>x</a:t>
            </a:r>
            <a:r>
              <a:rPr lang="en-US" altLang="zh-CN" b="1" i="1" baseline="-25000" dirty="0" err="1">
                <a:solidFill>
                  <a:srgbClr val="3C8C93"/>
                </a:solidFill>
              </a:rPr>
              <a:t>t</a:t>
            </a:r>
            <a:r>
              <a:rPr lang="zh-CN" altLang="en-US" dirty="0"/>
              <a:t>，只有</a:t>
            </a:r>
            <a:r>
              <a:rPr lang="en-US" altLang="zh-CN" b="1" dirty="0">
                <a:solidFill>
                  <a:srgbClr val="3C8C93"/>
                </a:solidFill>
              </a:rPr>
              <a:t>1</a:t>
            </a:r>
            <a:r>
              <a:rPr lang="zh-CN" altLang="en-US" dirty="0"/>
              <a:t>个算法</a:t>
            </a:r>
            <a:r>
              <a:rPr lang="en-US" altLang="zh-CN" b="1" dirty="0">
                <a:solidFill>
                  <a:srgbClr val="3C8C93"/>
                </a:solidFill>
              </a:rPr>
              <a:t>A</a:t>
            </a:r>
            <a:r>
              <a:rPr lang="en-US" altLang="zh-CN" b="1" i="1" baseline="-25000" dirty="0">
                <a:solidFill>
                  <a:srgbClr val="3C8C93"/>
                </a:solidFill>
              </a:rPr>
              <a:t>i</a:t>
            </a:r>
            <a:r>
              <a:rPr lang="zh-CN" altLang="en-US" dirty="0"/>
              <a:t>需要响应服务请求。因此，有</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r>
              <a:rPr lang="zh-CN" altLang="en-US" dirty="0"/>
              <a:t>下面用数学归纳法证明，</a:t>
            </a:r>
            <a:br>
              <a:rPr lang="en-US" altLang="zh-CN" dirty="0"/>
            </a:br>
            <a:r>
              <a:rPr lang="zh-CN" altLang="en-US" dirty="0"/>
              <a:t>在响应服务请求序列的整个过程中</a:t>
            </a:r>
            <a:r>
              <a:rPr lang="en-US" altLang="zh-CN" b="1" i="1" dirty="0">
                <a:solidFill>
                  <a:srgbClr val="3C8C93"/>
                </a:solidFill>
              </a:rPr>
              <a:t>V</a:t>
            </a:r>
            <a:r>
              <a:rPr lang="en-US" altLang="zh-CN" b="1" i="1" baseline="-25000" dirty="0">
                <a:solidFill>
                  <a:srgbClr val="3C8C93"/>
                </a:solidFill>
              </a:rPr>
              <a:t>i</a:t>
            </a:r>
            <a:r>
              <a:rPr lang="zh-CN" altLang="en-US" dirty="0"/>
              <a:t>互不相同。</a:t>
            </a:r>
          </a:p>
          <a:p>
            <a:r>
              <a:rPr lang="zh-CN" altLang="en-US" dirty="0"/>
              <a:t>初始时结论显然成立。</a:t>
            </a:r>
          </a:p>
        </p:txBody>
      </p:sp>
      <p:graphicFrame>
        <p:nvGraphicFramePr>
          <p:cNvPr id="6" name="对象 5"/>
          <p:cNvGraphicFramePr>
            <a:graphicFrameLocks noChangeAspect="1"/>
          </p:cNvGraphicFramePr>
          <p:nvPr>
            <p:extLst>
              <p:ext uri="{D42A27DB-BD31-4B8C-83A1-F6EECF244321}">
                <p14:modId xmlns:p14="http://schemas.microsoft.com/office/powerpoint/2010/main" val="2275448116"/>
              </p:ext>
            </p:extLst>
          </p:nvPr>
        </p:nvGraphicFramePr>
        <p:xfrm>
          <a:off x="2606725" y="2348880"/>
          <a:ext cx="4032250" cy="1206500"/>
        </p:xfrm>
        <a:graphic>
          <a:graphicData uri="http://schemas.openxmlformats.org/presentationml/2006/ole">
            <mc:AlternateContent xmlns:mc="http://schemas.openxmlformats.org/markup-compatibility/2006">
              <mc:Choice xmlns:v="urn:schemas-microsoft-com:vml" Requires="v">
                <p:oleObj spid="_x0000_s3377" name="公式" r:id="rId5" imgW="1612900" imgH="482600" progId="Equation.3">
                  <p:embed/>
                </p:oleObj>
              </mc:Choice>
              <mc:Fallback>
                <p:oleObj name="公式" r:id="rId5" imgW="1612900" imgH="482600" progId="Equation.3">
                  <p:embed/>
                  <p:pic>
                    <p:nvPicPr>
                      <p:cNvPr id="0" name=""/>
                      <p:cNvPicPr/>
                      <p:nvPr/>
                    </p:nvPicPr>
                    <p:blipFill>
                      <a:blip r:embed="rId6"/>
                      <a:stretch>
                        <a:fillRect/>
                      </a:stretch>
                    </p:blipFill>
                    <p:spPr>
                      <a:xfrm>
                        <a:off x="2606725" y="2348880"/>
                        <a:ext cx="4032250" cy="12065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2770635203"/>
              </p:ext>
            </p:extLst>
          </p:nvPr>
        </p:nvGraphicFramePr>
        <p:xfrm>
          <a:off x="971600" y="3429000"/>
          <a:ext cx="7302500" cy="1206500"/>
        </p:xfrm>
        <a:graphic>
          <a:graphicData uri="http://schemas.openxmlformats.org/presentationml/2006/ole">
            <mc:AlternateContent xmlns:mc="http://schemas.openxmlformats.org/markup-compatibility/2006">
              <mc:Choice xmlns:v="urn:schemas-microsoft-com:vml" Requires="v">
                <p:oleObj spid="_x0000_s3378" name="公式" r:id="rId7" imgW="2921000" imgH="482600" progId="Equation.3">
                  <p:embed/>
                </p:oleObj>
              </mc:Choice>
              <mc:Fallback>
                <p:oleObj name="公式" r:id="rId7" imgW="2921000" imgH="482600" progId="Equation.3">
                  <p:embed/>
                  <p:pic>
                    <p:nvPicPr>
                      <p:cNvPr id="0" name=""/>
                      <p:cNvPicPr/>
                      <p:nvPr/>
                    </p:nvPicPr>
                    <p:blipFill>
                      <a:blip r:embed="rId8"/>
                      <a:stretch>
                        <a:fillRect/>
                      </a:stretch>
                    </p:blipFill>
                    <p:spPr>
                      <a:xfrm>
                        <a:off x="971600" y="3429000"/>
                        <a:ext cx="7302500" cy="1206500"/>
                      </a:xfrm>
                      <a:prstGeom prst="rect">
                        <a:avLst/>
                      </a:prstGeom>
                    </p:spPr>
                  </p:pic>
                </p:oleObj>
              </mc:Fallback>
            </mc:AlternateContent>
          </a:graphicData>
        </a:graphic>
      </p:graphicFrame>
      <p:sp>
        <p:nvSpPr>
          <p:cNvPr id="2" name="矩形 1"/>
          <p:cNvSpPr/>
          <p:nvPr/>
        </p:nvSpPr>
        <p:spPr>
          <a:xfrm>
            <a:off x="5220072" y="3717032"/>
            <a:ext cx="288032" cy="5040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a:t>
            </a:r>
          </a:p>
        </p:txBody>
      </p:sp>
      <p:pic>
        <p:nvPicPr>
          <p:cNvPr id="3" name="音频 2">
            <a:hlinkClick r:id="" action="ppaction://media"/>
            <a:extLst>
              <a:ext uri="{FF2B5EF4-FFF2-40B4-BE49-F238E27FC236}">
                <a16:creationId xmlns:a16="http://schemas.microsoft.com/office/drawing/2014/main" id="{43B05AA7-AB3C-40E8-B9AE-C4174805BEDF}"/>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81550"/>
    </mc:Choice>
    <mc:Fallback>
      <p:transition advTm="815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Rot="1" noChangeArrowheads="1"/>
          </p:cNvSpPr>
          <p:nvPr>
            <p:ph type="title"/>
          </p:nvPr>
        </p:nvSpPr>
        <p:spPr/>
        <p:txBody>
          <a:bodyPr/>
          <a:lstStyle/>
          <a:p>
            <a:pPr eaLnBrk="1" hangingPunct="1"/>
            <a:r>
              <a:rPr lang="zh-CN" altLang="en-US" dirty="0"/>
              <a:t>下界的证明</a:t>
            </a:r>
            <a:r>
              <a:rPr lang="en-US" altLang="zh-CN" dirty="0"/>
              <a:t>(</a:t>
            </a:r>
            <a:r>
              <a:rPr lang="zh-CN" altLang="en-US" dirty="0"/>
              <a:t>续</a:t>
            </a:r>
            <a:r>
              <a:rPr lang="en-US" altLang="zh-CN" dirty="0"/>
              <a:t>)</a:t>
            </a:r>
          </a:p>
        </p:txBody>
      </p:sp>
      <p:sp>
        <p:nvSpPr>
          <p:cNvPr id="31747" name="Rectangle 3"/>
          <p:cNvSpPr>
            <a:spLocks noGrp="1" noRot="1" noChangeArrowheads="1"/>
          </p:cNvSpPr>
          <p:nvPr>
            <p:ph idx="1"/>
          </p:nvPr>
        </p:nvSpPr>
        <p:spPr/>
        <p:txBody>
          <a:bodyPr/>
          <a:lstStyle/>
          <a:p>
            <a:r>
              <a:rPr lang="zh-CN" altLang="en-US" dirty="0"/>
              <a:t>设在服务请求</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t</a:t>
            </a:r>
            <a:r>
              <a:rPr lang="en-US" altLang="zh-CN" b="1" dirty="0">
                <a:solidFill>
                  <a:srgbClr val="3C8C93"/>
                </a:solidFill>
              </a:rPr>
              <a:t>-1)</a:t>
            </a:r>
            <a:r>
              <a:rPr lang="zh-CN" altLang="en-US" dirty="0"/>
              <a:t>时成立，考察请求</a:t>
            </a:r>
            <a:r>
              <a:rPr lang="en-US" altLang="zh-CN" b="1" i="1" dirty="0" err="1">
                <a:solidFill>
                  <a:srgbClr val="3C8C93"/>
                </a:solidFill>
              </a:rPr>
              <a:t>σ</a:t>
            </a:r>
            <a:r>
              <a:rPr lang="en-US" altLang="zh-CN" b="1" dirty="0">
                <a:solidFill>
                  <a:srgbClr val="3C8C93"/>
                </a:solidFill>
              </a:rPr>
              <a:t>(</a:t>
            </a:r>
            <a:r>
              <a:rPr lang="en-US" altLang="zh-CN" b="1" i="1" dirty="0">
                <a:solidFill>
                  <a:srgbClr val="3C8C93"/>
                </a:solidFill>
              </a:rPr>
              <a:t>t</a:t>
            </a:r>
            <a:r>
              <a:rPr lang="en-US" altLang="zh-CN" b="1" dirty="0">
                <a:solidFill>
                  <a:srgbClr val="3C8C93"/>
                </a:solidFill>
              </a:rPr>
              <a:t>) = </a:t>
            </a:r>
            <a:r>
              <a:rPr lang="en-US" altLang="zh-CN" b="1" i="1" dirty="0" err="1">
                <a:solidFill>
                  <a:srgbClr val="3C8C93"/>
                </a:solidFill>
              </a:rPr>
              <a:t>x</a:t>
            </a:r>
            <a:r>
              <a:rPr lang="en-US" altLang="zh-CN" b="1" i="1" baseline="-25000" dirty="0" err="1">
                <a:solidFill>
                  <a:srgbClr val="3C8C93"/>
                </a:solidFill>
              </a:rPr>
              <a:t>t</a:t>
            </a:r>
            <a:r>
              <a:rPr lang="zh-CN" altLang="en-US" dirty="0"/>
              <a:t>。</a:t>
            </a:r>
          </a:p>
          <a:p>
            <a:r>
              <a:rPr lang="zh-CN" altLang="en-US" dirty="0"/>
              <a:t>此时有</a:t>
            </a:r>
            <a:r>
              <a:rPr lang="en-US" altLang="zh-CN" i="1" dirty="0">
                <a:solidFill>
                  <a:srgbClr val="3C8C93"/>
                </a:solidFill>
              </a:rPr>
              <a:t>x</a:t>
            </a:r>
            <a:r>
              <a:rPr lang="en-US" altLang="zh-CN" b="1" i="1" baseline="-25000" dirty="0">
                <a:solidFill>
                  <a:srgbClr val="3C8C93"/>
                </a:solidFill>
              </a:rPr>
              <a:t>t</a:t>
            </a:r>
            <a:r>
              <a:rPr lang="en-US" altLang="zh-CN" b="1" baseline="-25000" dirty="0">
                <a:solidFill>
                  <a:srgbClr val="3C8C93"/>
                </a:solidFill>
              </a:rPr>
              <a:t>-1</a:t>
            </a:r>
            <a:r>
              <a:rPr lang="en-US" altLang="zh-CN" b="1" dirty="0">
                <a:solidFill>
                  <a:srgbClr val="3C8C93"/>
                </a:solidFill>
              </a:rPr>
              <a:t>∈</a:t>
            </a:r>
            <a:r>
              <a:rPr lang="en-US" altLang="zh-CN" b="1" i="1" dirty="0">
                <a:solidFill>
                  <a:srgbClr val="3C8C93"/>
                </a:solidFill>
              </a:rPr>
              <a:t>V</a:t>
            </a:r>
            <a:r>
              <a:rPr lang="en-US" altLang="zh-CN" b="1" i="1" baseline="-25000" dirty="0">
                <a:solidFill>
                  <a:srgbClr val="3C8C93"/>
                </a:solidFill>
              </a:rPr>
              <a:t>i</a:t>
            </a:r>
            <a:r>
              <a:rPr lang="zh-CN" altLang="en-US" dirty="0"/>
              <a:t>，</a:t>
            </a:r>
            <a:r>
              <a:rPr lang="en-US" altLang="zh-CN" b="1" dirty="0">
                <a:solidFill>
                  <a:srgbClr val="3C8C93"/>
                </a:solidFill>
              </a:rPr>
              <a:t>1 ≤ </a:t>
            </a:r>
            <a:r>
              <a:rPr lang="en-US" altLang="zh-CN" b="1" i="1" dirty="0" err="1">
                <a:solidFill>
                  <a:srgbClr val="3C8C93"/>
                </a:solidFill>
              </a:rPr>
              <a:t>i</a:t>
            </a:r>
            <a:r>
              <a:rPr lang="en-US" altLang="zh-CN" b="1" dirty="0">
                <a:solidFill>
                  <a:srgbClr val="3C8C93"/>
                </a:solidFill>
              </a:rPr>
              <a:t> ≤ </a:t>
            </a:r>
            <a:r>
              <a:rPr lang="en-US" altLang="zh-CN" b="1" i="1" dirty="0">
                <a:solidFill>
                  <a:srgbClr val="3C8C93"/>
                </a:solidFill>
              </a:rPr>
              <a:t>k</a:t>
            </a:r>
            <a:r>
              <a:rPr lang="zh-CN" altLang="en-US" dirty="0"/>
              <a:t>。</a:t>
            </a:r>
            <a:endParaRPr lang="en-US" altLang="zh-CN" dirty="0"/>
          </a:p>
          <a:p>
            <a:r>
              <a:rPr lang="zh-CN" altLang="en-US" dirty="0"/>
              <a:t>对任意两个不同集合</a:t>
            </a:r>
            <a:r>
              <a:rPr lang="en-US" altLang="zh-CN" b="1" i="1" dirty="0" err="1">
                <a:solidFill>
                  <a:srgbClr val="3C8C93"/>
                </a:solidFill>
              </a:rPr>
              <a:t>V</a:t>
            </a:r>
            <a:r>
              <a:rPr lang="en-US" altLang="zh-CN" b="1" i="1" baseline="-25000" dirty="0" err="1">
                <a:solidFill>
                  <a:srgbClr val="3C8C93"/>
                </a:solidFill>
              </a:rPr>
              <a:t>j</a:t>
            </a:r>
            <a:r>
              <a:rPr lang="zh-CN" altLang="en-US" dirty="0"/>
              <a:t>和</a:t>
            </a:r>
            <a:r>
              <a:rPr lang="en-US" altLang="zh-CN" b="1" i="1" dirty="0" err="1">
                <a:solidFill>
                  <a:srgbClr val="3C8C93"/>
                </a:solidFill>
              </a:rPr>
              <a:t>V</a:t>
            </a:r>
            <a:r>
              <a:rPr lang="en-US" altLang="zh-CN" b="1" i="1" baseline="-25000" dirty="0" err="1">
                <a:solidFill>
                  <a:srgbClr val="3C8C93"/>
                </a:solidFill>
              </a:rPr>
              <a:t>l</a:t>
            </a:r>
            <a:r>
              <a:rPr lang="zh-CN" altLang="en-US" dirty="0"/>
              <a:t>，</a:t>
            </a:r>
            <a:r>
              <a:rPr lang="en-US" altLang="zh-CN" b="1" dirty="0">
                <a:solidFill>
                  <a:srgbClr val="3C8C93"/>
                </a:solidFill>
              </a:rPr>
              <a:t>1 ≤ </a:t>
            </a:r>
            <a:r>
              <a:rPr lang="en-US" altLang="zh-CN" b="1" i="1" dirty="0">
                <a:solidFill>
                  <a:srgbClr val="3C8C93"/>
                </a:solidFill>
              </a:rPr>
              <a:t>j</a:t>
            </a:r>
            <a:r>
              <a:rPr lang="en-US" altLang="zh-CN" b="1" dirty="0">
                <a:solidFill>
                  <a:srgbClr val="3C8C93"/>
                </a:solidFill>
              </a:rPr>
              <a:t> , l ≤ </a:t>
            </a:r>
            <a:r>
              <a:rPr lang="en-US" altLang="zh-CN" b="1" i="1" dirty="0">
                <a:solidFill>
                  <a:srgbClr val="3C8C93"/>
                </a:solidFill>
              </a:rPr>
              <a:t>k</a:t>
            </a:r>
            <a:r>
              <a:rPr lang="zh-CN" altLang="en-US" dirty="0"/>
              <a:t>。</a:t>
            </a:r>
            <a:br>
              <a:rPr lang="en-US" altLang="zh-CN" dirty="0"/>
            </a:br>
            <a:r>
              <a:rPr lang="zh-CN" altLang="en-US" dirty="0"/>
              <a:t>由于</a:t>
            </a:r>
            <a:r>
              <a:rPr lang="en-US" altLang="zh-CN" b="1" i="1" dirty="0" err="1">
                <a:solidFill>
                  <a:srgbClr val="3C8C93"/>
                </a:solidFill>
              </a:rPr>
              <a:t>V</a:t>
            </a:r>
            <a:r>
              <a:rPr lang="en-US" altLang="zh-CN" b="1" i="1" baseline="-25000" dirty="0" err="1">
                <a:solidFill>
                  <a:srgbClr val="3C8C93"/>
                </a:solidFill>
              </a:rPr>
              <a:t>j</a:t>
            </a:r>
            <a:r>
              <a:rPr lang="zh-CN" altLang="en-US" dirty="0"/>
              <a:t>和</a:t>
            </a:r>
            <a:r>
              <a:rPr lang="en-US" altLang="zh-CN" b="1" i="1" dirty="0" err="1">
                <a:solidFill>
                  <a:srgbClr val="3C8C93"/>
                </a:solidFill>
              </a:rPr>
              <a:t>V</a:t>
            </a:r>
            <a:r>
              <a:rPr lang="en-US" altLang="zh-CN" b="1" i="1" baseline="-25000" dirty="0" err="1">
                <a:solidFill>
                  <a:srgbClr val="3C8C93"/>
                </a:solidFill>
              </a:rPr>
              <a:t>l</a:t>
            </a:r>
            <a:r>
              <a:rPr lang="zh-CN" altLang="en-US" dirty="0"/>
              <a:t>不同，则 </a:t>
            </a:r>
            <a:r>
              <a:rPr lang="en-US" altLang="zh-CN" b="1" i="1" dirty="0" err="1">
                <a:solidFill>
                  <a:srgbClr val="3C8C93"/>
                </a:solidFill>
              </a:rPr>
              <a:t>x</a:t>
            </a:r>
            <a:r>
              <a:rPr lang="en-US" altLang="zh-CN" b="1" i="1" baseline="-25000" dirty="0" err="1">
                <a:solidFill>
                  <a:srgbClr val="3C8C93"/>
                </a:solidFill>
              </a:rPr>
              <a:t>t</a:t>
            </a:r>
            <a:r>
              <a:rPr lang="zh-CN" altLang="en-US" dirty="0">
                <a:solidFill>
                  <a:srgbClr val="000090"/>
                </a:solidFill>
              </a:rPr>
              <a:t>不</a:t>
            </a:r>
            <a:r>
              <a:rPr lang="zh-CN" altLang="en-US" dirty="0"/>
              <a:t>可能同时</a:t>
            </a:r>
            <a:r>
              <a:rPr lang="zh-CN" altLang="en-US" dirty="0">
                <a:solidFill>
                  <a:srgbClr val="000090"/>
                </a:solidFill>
              </a:rPr>
              <a:t>不</a:t>
            </a:r>
            <a:r>
              <a:rPr lang="zh-CN" altLang="en-US" dirty="0"/>
              <a:t>属于</a:t>
            </a:r>
            <a:r>
              <a:rPr lang="en-US" altLang="zh-CN" b="1" i="1" dirty="0" err="1">
                <a:solidFill>
                  <a:srgbClr val="3C8C93"/>
                </a:solidFill>
              </a:rPr>
              <a:t>V</a:t>
            </a:r>
            <a:r>
              <a:rPr lang="en-US" altLang="zh-CN" b="1" i="1" baseline="-25000" dirty="0" err="1">
                <a:solidFill>
                  <a:srgbClr val="3C8C93"/>
                </a:solidFill>
              </a:rPr>
              <a:t>j</a:t>
            </a:r>
            <a:r>
              <a:rPr lang="zh-CN" altLang="en-US" dirty="0"/>
              <a:t>和</a:t>
            </a:r>
            <a:r>
              <a:rPr lang="en-US" altLang="zh-CN" b="1" i="1" dirty="0" err="1">
                <a:solidFill>
                  <a:srgbClr val="3C8C93"/>
                </a:solidFill>
              </a:rPr>
              <a:t>V</a:t>
            </a:r>
            <a:r>
              <a:rPr lang="en-US" altLang="zh-CN" b="1" i="1" baseline="-25000" dirty="0" err="1">
                <a:solidFill>
                  <a:srgbClr val="3C8C93"/>
                </a:solidFill>
              </a:rPr>
              <a:t>l</a:t>
            </a:r>
            <a:r>
              <a:rPr lang="zh-CN" altLang="en-US" dirty="0"/>
              <a:t>。</a:t>
            </a:r>
          </a:p>
          <a:p>
            <a:pPr eaLnBrk="1" hangingPunct="1"/>
            <a:r>
              <a:rPr lang="zh-CN" altLang="en-US" dirty="0"/>
              <a:t>如果</a:t>
            </a:r>
            <a:r>
              <a:rPr lang="en-US" altLang="zh-CN" b="1" i="1" dirty="0" err="1">
                <a:solidFill>
                  <a:srgbClr val="3C8C93"/>
                </a:solidFill>
              </a:rPr>
              <a:t>x</a:t>
            </a:r>
            <a:r>
              <a:rPr lang="en-US" altLang="zh-CN" b="1" i="1" baseline="-25000" dirty="0" err="1">
                <a:solidFill>
                  <a:srgbClr val="3C8C93"/>
                </a:solidFill>
              </a:rPr>
              <a:t>t</a:t>
            </a:r>
            <a:r>
              <a:rPr lang="en-US" altLang="zh-CN" b="1" dirty="0" err="1">
                <a:solidFill>
                  <a:srgbClr val="3C8C93"/>
                </a:solidFill>
              </a:rPr>
              <a:t>∈</a:t>
            </a:r>
            <a:r>
              <a:rPr lang="en-US" altLang="zh-CN" b="1" i="1" dirty="0" err="1">
                <a:solidFill>
                  <a:srgbClr val="3C8C93"/>
                </a:solidFill>
              </a:rPr>
              <a:t>V</a:t>
            </a:r>
            <a:r>
              <a:rPr lang="en-US" altLang="zh-CN" b="1" i="1" baseline="-25000" dirty="0" err="1">
                <a:solidFill>
                  <a:srgbClr val="3C8C93"/>
                </a:solidFill>
              </a:rPr>
              <a:t>j</a:t>
            </a:r>
            <a:r>
              <a:rPr lang="zh-CN" altLang="en-US" dirty="0"/>
              <a:t>且</a:t>
            </a:r>
            <a:r>
              <a:rPr lang="en-US" altLang="zh-CN" b="1" i="1" dirty="0" err="1">
                <a:solidFill>
                  <a:srgbClr val="3C8C93"/>
                </a:solidFill>
              </a:rPr>
              <a:t>x</a:t>
            </a:r>
            <a:r>
              <a:rPr lang="en-US" altLang="zh-CN" b="1" i="1" baseline="-25000" dirty="0" err="1">
                <a:solidFill>
                  <a:srgbClr val="3C8C93"/>
                </a:solidFill>
              </a:rPr>
              <a:t>t</a:t>
            </a:r>
            <a:r>
              <a:rPr lang="en-US" altLang="zh-CN" b="1" dirty="0" err="1">
                <a:solidFill>
                  <a:srgbClr val="3C8C93"/>
                </a:solidFill>
              </a:rPr>
              <a:t>∈</a:t>
            </a:r>
            <a:r>
              <a:rPr lang="en-US" altLang="zh-CN" b="1" i="1" dirty="0" err="1">
                <a:solidFill>
                  <a:srgbClr val="3C8C93"/>
                </a:solidFill>
              </a:rPr>
              <a:t>V</a:t>
            </a:r>
            <a:r>
              <a:rPr lang="en-US" altLang="zh-CN" b="1" i="1" baseline="-25000" dirty="0" err="1">
                <a:solidFill>
                  <a:srgbClr val="3C8C93"/>
                </a:solidFill>
              </a:rPr>
              <a:t>l</a:t>
            </a:r>
            <a:r>
              <a:rPr lang="zh-CN" altLang="en-US" dirty="0"/>
              <a:t>，则响应之后两个集合都没有变，</a:t>
            </a:r>
            <a:br>
              <a:rPr lang="en-US" altLang="zh-CN" dirty="0"/>
            </a:br>
            <a:r>
              <a:rPr lang="zh-CN" altLang="en-US" dirty="0"/>
              <a:t>从而仍然不同。</a:t>
            </a:r>
          </a:p>
          <a:p>
            <a:pPr eaLnBrk="1" hangingPunct="1"/>
            <a:r>
              <a:rPr lang="zh-CN" altLang="en-US" dirty="0"/>
              <a:t>若</a:t>
            </a:r>
            <a:r>
              <a:rPr lang="en-US" altLang="zh-CN" b="1" i="1" dirty="0" err="1">
                <a:solidFill>
                  <a:srgbClr val="3C8C93"/>
                </a:solidFill>
              </a:rPr>
              <a:t>x</a:t>
            </a:r>
            <a:r>
              <a:rPr lang="en-US" altLang="zh-CN" b="1" i="1" baseline="-25000" dirty="0" err="1">
                <a:solidFill>
                  <a:srgbClr val="3C8C93"/>
                </a:solidFill>
              </a:rPr>
              <a:t>t</a:t>
            </a:r>
            <a:r>
              <a:rPr lang="zh-CN" altLang="en-US" dirty="0"/>
              <a:t>只属于其中</a:t>
            </a:r>
            <a:r>
              <a:rPr lang="en-US" altLang="zh-CN" b="1" dirty="0">
                <a:solidFill>
                  <a:srgbClr val="3C8C93"/>
                </a:solidFill>
              </a:rPr>
              <a:t>1</a:t>
            </a:r>
            <a:r>
              <a:rPr lang="zh-CN" altLang="en-US" dirty="0"/>
              <a:t>个集合（不妨假设为</a:t>
            </a:r>
            <a:r>
              <a:rPr lang="en-US" altLang="zh-CN" b="1" i="1" dirty="0" err="1">
                <a:solidFill>
                  <a:srgbClr val="3C8C93"/>
                </a:solidFill>
              </a:rPr>
              <a:t>V</a:t>
            </a:r>
            <a:r>
              <a:rPr lang="en-US" altLang="zh-CN" b="1" i="1" baseline="-25000" dirty="0" err="1">
                <a:solidFill>
                  <a:srgbClr val="3C8C93"/>
                </a:solidFill>
              </a:rPr>
              <a:t>l</a:t>
            </a:r>
            <a:r>
              <a:rPr lang="zh-CN" altLang="en-US" dirty="0"/>
              <a:t>），</a:t>
            </a:r>
            <a:br>
              <a:rPr lang="en-US" altLang="zh-CN" dirty="0"/>
            </a:br>
            <a:r>
              <a:rPr lang="zh-CN" altLang="en-US" dirty="0"/>
              <a:t>则响应之后</a:t>
            </a:r>
            <a:r>
              <a:rPr lang="en-US" altLang="zh-CN" b="1" i="1" dirty="0">
                <a:solidFill>
                  <a:srgbClr val="3C8C93"/>
                </a:solidFill>
              </a:rPr>
              <a:t>x</a:t>
            </a:r>
            <a:r>
              <a:rPr lang="en-US" altLang="zh-CN" b="1" i="1" baseline="-25000" dirty="0">
                <a:solidFill>
                  <a:srgbClr val="3C8C93"/>
                </a:solidFill>
              </a:rPr>
              <a:t>t</a:t>
            </a:r>
            <a:r>
              <a:rPr lang="en-US" altLang="zh-CN" b="1" baseline="-25000" dirty="0">
                <a:solidFill>
                  <a:srgbClr val="3C8C93"/>
                </a:solidFill>
              </a:rPr>
              <a:t>-1</a:t>
            </a:r>
            <a:r>
              <a:rPr lang="zh-CN" altLang="en-US" dirty="0"/>
              <a:t>不属于</a:t>
            </a:r>
            <a:r>
              <a:rPr lang="en-US" altLang="zh-CN" b="1" i="1" dirty="0" err="1">
                <a:solidFill>
                  <a:srgbClr val="3C8C93"/>
                </a:solidFill>
              </a:rPr>
              <a:t>V</a:t>
            </a:r>
            <a:r>
              <a:rPr lang="en-US" altLang="zh-CN" b="1" i="1" baseline="-25000" dirty="0" err="1">
                <a:solidFill>
                  <a:srgbClr val="3C8C93"/>
                </a:solidFill>
              </a:rPr>
              <a:t>j</a:t>
            </a:r>
            <a:r>
              <a:rPr lang="zh-CN" altLang="en-US" dirty="0"/>
              <a:t>，</a:t>
            </a:r>
            <a:br>
              <a:rPr lang="en-US" altLang="zh-CN" dirty="0"/>
            </a:br>
            <a:r>
              <a:rPr lang="zh-CN" altLang="en-US" dirty="0"/>
              <a:t>而</a:t>
            </a:r>
            <a:r>
              <a:rPr lang="en-US" altLang="zh-CN" b="1" i="1" dirty="0">
                <a:solidFill>
                  <a:srgbClr val="3C8C93"/>
                </a:solidFill>
              </a:rPr>
              <a:t>x</a:t>
            </a:r>
            <a:r>
              <a:rPr lang="en-US" altLang="zh-CN" b="1" i="1" baseline="-25000" dirty="0">
                <a:solidFill>
                  <a:srgbClr val="3C8C93"/>
                </a:solidFill>
              </a:rPr>
              <a:t>t</a:t>
            </a:r>
            <a:r>
              <a:rPr lang="en-US" altLang="zh-CN" b="1" baseline="-25000" dirty="0">
                <a:solidFill>
                  <a:srgbClr val="3C8C93"/>
                </a:solidFill>
              </a:rPr>
              <a:t>-1</a:t>
            </a:r>
            <a:r>
              <a:rPr lang="en-US" altLang="zh-CN" b="1" dirty="0">
                <a:solidFill>
                  <a:srgbClr val="3C8C93"/>
                </a:solidFill>
              </a:rPr>
              <a:t>∈</a:t>
            </a:r>
            <a:r>
              <a:rPr lang="en-US" altLang="zh-CN" b="1" i="1" dirty="0">
                <a:solidFill>
                  <a:srgbClr val="3C8C93"/>
                </a:solidFill>
              </a:rPr>
              <a:t>V</a:t>
            </a:r>
            <a:r>
              <a:rPr lang="en-US" altLang="zh-CN" b="1" i="1" baseline="-25000" dirty="0">
                <a:solidFill>
                  <a:srgbClr val="3C8C93"/>
                </a:solidFill>
              </a:rPr>
              <a:t>l</a:t>
            </a:r>
            <a:r>
              <a:rPr lang="zh-CN" altLang="en-US" baseline="-25000" dirty="0"/>
              <a:t>，</a:t>
            </a:r>
            <a:br>
              <a:rPr lang="en-US" altLang="zh-CN" baseline="-25000" dirty="0"/>
            </a:br>
            <a:r>
              <a:rPr lang="zh-CN" altLang="en-US" dirty="0"/>
              <a:t>从而有</a:t>
            </a:r>
            <a:r>
              <a:rPr lang="en-US" altLang="zh-CN" b="1" i="1" dirty="0" err="1">
                <a:solidFill>
                  <a:srgbClr val="3C8C93"/>
                </a:solidFill>
              </a:rPr>
              <a:t>V</a:t>
            </a:r>
            <a:r>
              <a:rPr lang="en-US" altLang="zh-CN" b="1" i="1" baseline="-25000" dirty="0" err="1">
                <a:solidFill>
                  <a:srgbClr val="3C8C93"/>
                </a:solidFill>
              </a:rPr>
              <a:t>j</a:t>
            </a:r>
            <a:r>
              <a:rPr lang="zh-CN" altLang="en-US" dirty="0"/>
              <a:t>不等于</a:t>
            </a:r>
            <a:r>
              <a:rPr lang="en-US" altLang="zh-CN" b="1" i="1" dirty="0" err="1">
                <a:solidFill>
                  <a:srgbClr val="3C8C93"/>
                </a:solidFill>
              </a:rPr>
              <a:t>V</a:t>
            </a:r>
            <a:r>
              <a:rPr lang="en-US" altLang="zh-CN" b="1" i="1" baseline="-25000" dirty="0" err="1">
                <a:solidFill>
                  <a:srgbClr val="3C8C93"/>
                </a:solidFill>
              </a:rPr>
              <a:t>l</a:t>
            </a:r>
            <a:endParaRPr lang="en-US" altLang="zh-CN" b="1" i="1" baseline="-25000" dirty="0">
              <a:solidFill>
                <a:srgbClr val="3C8C93"/>
              </a:solidFill>
            </a:endParaRPr>
          </a:p>
          <a:p>
            <a:pPr eaLnBrk="1" hangingPunct="1"/>
            <a:r>
              <a:rPr lang="zh-CN" altLang="en-US" dirty="0"/>
              <a:t>由数学归纳法知所属结论成立。</a:t>
            </a:r>
          </a:p>
        </p:txBody>
      </p:sp>
      <p:pic>
        <p:nvPicPr>
          <p:cNvPr id="2" name="音频 1">
            <a:hlinkClick r:id="" action="ppaction://media"/>
            <a:extLst>
              <a:ext uri="{FF2B5EF4-FFF2-40B4-BE49-F238E27FC236}">
                <a16:creationId xmlns:a16="http://schemas.microsoft.com/office/drawing/2014/main" id="{913F81A1-38CA-424C-A3BB-642BADF3D5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94471"/>
    </mc:Choice>
    <mc:Fallback>
      <p:transition advTm="94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Rot="1" noChangeArrowheads="1"/>
          </p:cNvSpPr>
          <p:nvPr>
            <p:ph type="title"/>
          </p:nvPr>
        </p:nvSpPr>
        <p:spPr/>
        <p:txBody>
          <a:bodyPr/>
          <a:lstStyle/>
          <a:p>
            <a:pPr eaLnBrk="1" hangingPunct="1"/>
            <a:r>
              <a:rPr lang="en-US" altLang="zh-CN"/>
              <a:t>K</a:t>
            </a:r>
            <a:r>
              <a:rPr lang="zh-CN" altLang="en-US"/>
              <a:t>服务猜测</a:t>
            </a:r>
          </a:p>
        </p:txBody>
      </p:sp>
      <p:sp>
        <p:nvSpPr>
          <p:cNvPr id="32771" name="Rectangle 3"/>
          <p:cNvSpPr>
            <a:spLocks noGrp="1" noRot="1" noChangeArrowheads="1"/>
          </p:cNvSpPr>
          <p:nvPr>
            <p:ph idx="1"/>
          </p:nvPr>
        </p:nvSpPr>
        <p:spPr/>
        <p:txBody>
          <a:bodyPr/>
          <a:lstStyle/>
          <a:p>
            <a:pPr eaLnBrk="1" hangingPunct="1"/>
            <a:r>
              <a:rPr lang="zh-CN" altLang="en-US" dirty="0"/>
              <a:t>目前对于</a:t>
            </a:r>
            <a:r>
              <a:rPr lang="en-US" altLang="zh-CN" b="1" i="1" dirty="0">
                <a:solidFill>
                  <a:srgbClr val="3C8C93"/>
                </a:solidFill>
              </a:rPr>
              <a:t>k</a:t>
            </a:r>
            <a:r>
              <a:rPr lang="zh-CN" altLang="en-US" dirty="0"/>
              <a:t>服务问题的一些特殊情形找到了竞争比为</a:t>
            </a:r>
            <a:r>
              <a:rPr lang="en-US" altLang="zh-CN" b="1" i="1" dirty="0">
                <a:solidFill>
                  <a:srgbClr val="3C8C93"/>
                </a:solidFill>
              </a:rPr>
              <a:t>k</a:t>
            </a:r>
            <a:r>
              <a:rPr lang="zh-CN" altLang="en-US" dirty="0"/>
              <a:t>的在线算法。</a:t>
            </a:r>
          </a:p>
          <a:p>
            <a:pPr eaLnBrk="1" hangingPunct="1"/>
            <a:r>
              <a:rPr lang="zh-CN" altLang="en-US" dirty="0"/>
              <a:t>一般情况下，很难找到竞争比为</a:t>
            </a:r>
            <a:r>
              <a:rPr lang="en-US" altLang="zh-CN" b="1" i="1" dirty="0">
                <a:solidFill>
                  <a:srgbClr val="3C8C93"/>
                </a:solidFill>
              </a:rPr>
              <a:t>k</a:t>
            </a:r>
            <a:r>
              <a:rPr lang="zh-CN" altLang="en-US" dirty="0"/>
              <a:t>的在线算法。</a:t>
            </a:r>
          </a:p>
          <a:p>
            <a:pPr eaLnBrk="1" hangingPunct="1"/>
            <a:r>
              <a:rPr lang="zh-CN" altLang="en-US" dirty="0"/>
              <a:t>计算机普遍猜测距离空间中的</a:t>
            </a:r>
            <a:r>
              <a:rPr lang="en-US" altLang="zh-CN" b="1" i="1" dirty="0">
                <a:solidFill>
                  <a:srgbClr val="3C8C93"/>
                </a:solidFill>
              </a:rPr>
              <a:t>k</a:t>
            </a:r>
            <a:r>
              <a:rPr lang="zh-CN" altLang="en-US" dirty="0"/>
              <a:t>服务问题存在竞争比为</a:t>
            </a:r>
            <a:r>
              <a:rPr lang="en-US" altLang="zh-CN" b="1" i="1" dirty="0">
                <a:solidFill>
                  <a:srgbClr val="3C8C93"/>
                </a:solidFill>
              </a:rPr>
              <a:t>k</a:t>
            </a:r>
            <a:r>
              <a:rPr lang="zh-CN" altLang="en-US" dirty="0"/>
              <a:t>的在线算法。这个猜测称为</a:t>
            </a:r>
            <a:r>
              <a:rPr lang="en-US" altLang="zh-CN" b="1" i="1" dirty="0">
                <a:solidFill>
                  <a:srgbClr val="3C8C93"/>
                </a:solidFill>
              </a:rPr>
              <a:t>k</a:t>
            </a:r>
            <a:r>
              <a:rPr lang="zh-CN" altLang="en-US" dirty="0"/>
              <a:t>服务猜测。</a:t>
            </a:r>
          </a:p>
        </p:txBody>
      </p:sp>
      <p:pic>
        <p:nvPicPr>
          <p:cNvPr id="2" name="音频 1">
            <a:hlinkClick r:id="" action="ppaction://media"/>
            <a:extLst>
              <a:ext uri="{FF2B5EF4-FFF2-40B4-BE49-F238E27FC236}">
                <a16:creationId xmlns:a16="http://schemas.microsoft.com/office/drawing/2014/main" id="{8B1386D0-56D6-4860-A467-C892F313DA5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43663"/>
    </mc:Choice>
    <mc:Fallback>
      <p:transition advTm="43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Rot="1" noChangeArrowheads="1"/>
          </p:cNvSpPr>
          <p:nvPr>
            <p:ph type="title"/>
          </p:nvPr>
        </p:nvSpPr>
        <p:spPr/>
        <p:txBody>
          <a:bodyPr/>
          <a:lstStyle/>
          <a:p>
            <a:pPr eaLnBrk="1" hangingPunct="1"/>
            <a:r>
              <a:rPr lang="zh-CN" altLang="en-US" sz="4000" dirty="0"/>
              <a:t>经典实例：</a:t>
            </a:r>
            <a:r>
              <a:rPr lang="en-US" altLang="zh-CN" sz="4000" b="1" i="1" dirty="0">
                <a:solidFill>
                  <a:srgbClr val="3C8C93"/>
                </a:solidFill>
              </a:rPr>
              <a:t>k</a:t>
            </a:r>
            <a:r>
              <a:rPr lang="zh-CN" altLang="en-US" sz="4000" dirty="0"/>
              <a:t>服务问题</a:t>
            </a:r>
          </a:p>
        </p:txBody>
      </p:sp>
      <p:sp>
        <p:nvSpPr>
          <p:cNvPr id="6147" name="Rectangle 5"/>
          <p:cNvSpPr>
            <a:spLocks noGrp="1" noRot="1" noChangeArrowheads="1"/>
          </p:cNvSpPr>
          <p:nvPr>
            <p:ph idx="1"/>
          </p:nvPr>
        </p:nvSpPr>
        <p:spPr/>
        <p:txBody>
          <a:bodyPr/>
          <a:lstStyle/>
          <a:p>
            <a:r>
              <a:rPr lang="zh-CN" altLang="en-US" dirty="0"/>
              <a:t>给定一个有</a:t>
            </a:r>
            <a:r>
              <a:rPr lang="en-US" altLang="zh-CN" b="1" i="1" dirty="0">
                <a:solidFill>
                  <a:srgbClr val="3C8C93"/>
                </a:solidFill>
              </a:rPr>
              <a:t>n</a:t>
            </a:r>
            <a:r>
              <a:rPr lang="zh-CN" altLang="en-US" dirty="0"/>
              <a:t>个顶点的图</a:t>
            </a:r>
            <a:r>
              <a:rPr lang="en-US" altLang="zh-CN" b="1" i="1" dirty="0">
                <a:solidFill>
                  <a:srgbClr val="3C8C93"/>
                </a:solidFill>
              </a:rPr>
              <a:t>G</a:t>
            </a:r>
            <a:r>
              <a:rPr lang="zh-CN" altLang="en-US" dirty="0"/>
              <a:t>，其</a:t>
            </a:r>
            <a:r>
              <a:rPr lang="en-US" altLang="zh-CN" b="1" i="1" dirty="0">
                <a:solidFill>
                  <a:srgbClr val="3C8C93"/>
                </a:solidFill>
              </a:rPr>
              <a:t>n</a:t>
            </a:r>
            <a:r>
              <a:rPr lang="zh-CN" altLang="en-US" dirty="0"/>
              <a:t>个顶点均为服务对象，随时会提出服务要求。</a:t>
            </a:r>
            <a:endParaRPr lang="en-US" altLang="zh-CN" dirty="0"/>
          </a:p>
          <a:p>
            <a:r>
              <a:rPr lang="zh-CN" altLang="en-US" dirty="0"/>
              <a:t>现有</a:t>
            </a:r>
            <a:r>
              <a:rPr lang="en-US" altLang="zh-CN" b="1" i="1" dirty="0">
                <a:solidFill>
                  <a:srgbClr val="3C8C93"/>
                </a:solidFill>
              </a:rPr>
              <a:t>k</a:t>
            </a:r>
            <a:r>
              <a:rPr lang="zh-CN" altLang="en-US" dirty="0"/>
              <a:t>辆服务车按提出要求的先后顺序来往服务于</a:t>
            </a:r>
            <a:r>
              <a:rPr lang="en-US" altLang="zh-CN" b="1" i="1" dirty="0">
                <a:solidFill>
                  <a:srgbClr val="3C8C93"/>
                </a:solidFill>
              </a:rPr>
              <a:t>n</a:t>
            </a:r>
            <a:r>
              <a:rPr lang="zh-CN" altLang="en-US" dirty="0"/>
              <a:t>个顶点之间。</a:t>
            </a:r>
            <a:endParaRPr lang="en-US" altLang="zh-CN" dirty="0"/>
          </a:p>
          <a:p>
            <a:r>
              <a:rPr lang="zh-CN" altLang="en-US" dirty="0"/>
              <a:t>服务要求是在服务过程中一个一个给出的，每一时刻只知道之前的服务要求序列。</a:t>
            </a:r>
            <a:endParaRPr lang="en-US" altLang="zh-CN" dirty="0"/>
          </a:p>
          <a:p>
            <a:r>
              <a:rPr lang="zh-CN" altLang="en-US" dirty="0"/>
              <a:t>问如何调度</a:t>
            </a:r>
            <a:r>
              <a:rPr lang="en-US" altLang="zh-CN" b="1" i="1" dirty="0">
                <a:solidFill>
                  <a:srgbClr val="3C8C93"/>
                </a:solidFill>
              </a:rPr>
              <a:t>k</a:t>
            </a:r>
            <a:r>
              <a:rPr lang="zh-CN" altLang="en-US" dirty="0"/>
              <a:t>辆服务车使他们在服务过程中移动的距离最短？</a:t>
            </a:r>
          </a:p>
        </p:txBody>
      </p:sp>
      <p:pic>
        <p:nvPicPr>
          <p:cNvPr id="2" name="音频 1">
            <a:hlinkClick r:id="" action="ppaction://media"/>
            <a:extLst>
              <a:ext uri="{FF2B5EF4-FFF2-40B4-BE49-F238E27FC236}">
                <a16:creationId xmlns:a16="http://schemas.microsoft.com/office/drawing/2014/main" id="{431BFBA5-F987-4D68-87B1-93417C022A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82176"/>
    </mc:Choice>
    <mc:Fallback>
      <p:transition advTm="82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Rot="1" noChangeArrowheads="1"/>
          </p:cNvSpPr>
          <p:nvPr>
            <p:ph type="title"/>
          </p:nvPr>
        </p:nvSpPr>
        <p:spPr/>
        <p:txBody>
          <a:bodyPr/>
          <a:lstStyle/>
          <a:p>
            <a:pPr eaLnBrk="1" hangingPunct="1"/>
            <a:r>
              <a:rPr lang="zh-CN" altLang="en-US"/>
              <a:t>其它在线算法</a:t>
            </a:r>
          </a:p>
        </p:txBody>
      </p:sp>
      <p:sp>
        <p:nvSpPr>
          <p:cNvPr id="47107" name="Rectangle 3"/>
          <p:cNvSpPr>
            <a:spLocks noGrp="1" noRot="1" noChangeArrowheads="1"/>
          </p:cNvSpPr>
          <p:nvPr>
            <p:ph idx="1"/>
          </p:nvPr>
        </p:nvSpPr>
        <p:spPr/>
        <p:txBody>
          <a:bodyPr/>
          <a:lstStyle/>
          <a:p>
            <a:pPr eaLnBrk="1" hangingPunct="1"/>
            <a:r>
              <a:rPr lang="zh-CN" altLang="en-US"/>
              <a:t>在线</a:t>
            </a:r>
            <a:r>
              <a:rPr lang="en-US" altLang="zh-CN"/>
              <a:t>Steiner</a:t>
            </a:r>
            <a:r>
              <a:rPr lang="zh-CN" altLang="en-US"/>
              <a:t>树问题</a:t>
            </a:r>
          </a:p>
          <a:p>
            <a:pPr eaLnBrk="1" hangingPunct="1"/>
            <a:r>
              <a:rPr lang="zh-CN" altLang="en-US"/>
              <a:t>在线任务调度问题</a:t>
            </a:r>
          </a:p>
          <a:p>
            <a:pPr eaLnBrk="1" hangingPunct="1"/>
            <a:r>
              <a:rPr lang="zh-CN" altLang="en-US"/>
              <a:t>负载平衡问题</a:t>
            </a:r>
          </a:p>
          <a:p>
            <a:pPr eaLnBrk="1" hangingPunct="1"/>
            <a:endParaRPr lang="en-US" altLang="zh-CN"/>
          </a:p>
        </p:txBody>
      </p:sp>
      <p:pic>
        <p:nvPicPr>
          <p:cNvPr id="2" name="音频 1">
            <a:hlinkClick r:id="" action="ppaction://media"/>
            <a:extLst>
              <a:ext uri="{FF2B5EF4-FFF2-40B4-BE49-F238E27FC236}">
                <a16:creationId xmlns:a16="http://schemas.microsoft.com/office/drawing/2014/main" id="{46518450-E136-4CBF-8CBE-2FDB542A3B8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34130"/>
    </mc:Choice>
    <mc:Fallback>
      <p:transition advTm="341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Rot="1" noChangeArrowheads="1"/>
          </p:cNvSpPr>
          <p:nvPr>
            <p:ph type="title"/>
          </p:nvPr>
        </p:nvSpPr>
        <p:spPr/>
        <p:txBody>
          <a:bodyPr/>
          <a:lstStyle/>
          <a:p>
            <a:pPr eaLnBrk="1" hangingPunct="1"/>
            <a:r>
              <a:rPr lang="zh-CN" altLang="en-US"/>
              <a:t>小结</a:t>
            </a:r>
          </a:p>
        </p:txBody>
      </p:sp>
      <p:sp>
        <p:nvSpPr>
          <p:cNvPr id="48131" name="Rectangle 3"/>
          <p:cNvSpPr>
            <a:spLocks noGrp="1" noRot="1" noChangeArrowheads="1"/>
          </p:cNvSpPr>
          <p:nvPr>
            <p:ph idx="1"/>
          </p:nvPr>
        </p:nvSpPr>
        <p:spPr/>
        <p:txBody>
          <a:bodyPr/>
          <a:lstStyle/>
          <a:p>
            <a:pPr eaLnBrk="1" hangingPunct="1"/>
            <a:r>
              <a:rPr lang="zh-CN" altLang="en-US" dirty="0"/>
              <a:t>简要介绍了在线算法的基本概念和与离线算法的区别</a:t>
            </a:r>
          </a:p>
          <a:p>
            <a:pPr eaLnBrk="1" hangingPunct="1"/>
            <a:r>
              <a:rPr lang="zh-CN" altLang="en-US" dirty="0"/>
              <a:t>引入竞争比为工具进行经典的</a:t>
            </a:r>
            <a:r>
              <a:rPr lang="en-US" altLang="zh-CN" b="1" i="1" dirty="0">
                <a:solidFill>
                  <a:srgbClr val="3C8C93"/>
                </a:solidFill>
              </a:rPr>
              <a:t>k</a:t>
            </a:r>
            <a:r>
              <a:rPr lang="zh-CN" altLang="en-US" dirty="0"/>
              <a:t>服务问题的分析和推广</a:t>
            </a:r>
          </a:p>
          <a:p>
            <a:pPr eaLnBrk="1" hangingPunct="1"/>
            <a:r>
              <a:rPr lang="zh-CN" altLang="en-US" dirty="0"/>
              <a:t>在线算法的设计与证明都必须用到严谨而灵活的数学推理，不容易掌握</a:t>
            </a:r>
          </a:p>
          <a:p>
            <a:pPr eaLnBrk="1" hangingPunct="1"/>
            <a:r>
              <a:rPr lang="zh-CN" altLang="en-US" dirty="0"/>
              <a:t>在线算法具有很广泛的应用性和实用性</a:t>
            </a:r>
          </a:p>
        </p:txBody>
      </p:sp>
      <p:pic>
        <p:nvPicPr>
          <p:cNvPr id="2" name="音频 1">
            <a:hlinkClick r:id="" action="ppaction://media"/>
            <a:extLst>
              <a:ext uri="{FF2B5EF4-FFF2-40B4-BE49-F238E27FC236}">
                <a16:creationId xmlns:a16="http://schemas.microsoft.com/office/drawing/2014/main" id="{6C9C6B65-BEA8-41EC-AB2E-A3A635338F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89125"/>
    </mc:Choice>
    <mc:Fallback>
      <p:transition advTm="891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Rot="1" noChangeArrowheads="1"/>
          </p:cNvSpPr>
          <p:nvPr>
            <p:ph type="title"/>
          </p:nvPr>
        </p:nvSpPr>
        <p:spPr/>
        <p:txBody>
          <a:bodyPr/>
          <a:lstStyle/>
          <a:p>
            <a:pPr eaLnBrk="1" hangingPunct="1"/>
            <a:r>
              <a:rPr lang="zh-CN" altLang="en-US" sz="4000"/>
              <a:t>问题分析</a:t>
            </a:r>
          </a:p>
        </p:txBody>
      </p:sp>
      <p:sp>
        <p:nvSpPr>
          <p:cNvPr id="7171" name="Rectangle 3"/>
          <p:cNvSpPr>
            <a:spLocks noGrp="1" noRot="1" noChangeArrowheads="1"/>
          </p:cNvSpPr>
          <p:nvPr>
            <p:ph idx="1"/>
          </p:nvPr>
        </p:nvSpPr>
        <p:spPr/>
        <p:txBody>
          <a:bodyPr/>
          <a:lstStyle/>
          <a:p>
            <a:pPr eaLnBrk="1" hangingPunct="1"/>
            <a:r>
              <a:rPr lang="zh-CN" altLang="en-US"/>
              <a:t>由于事先并不知道所有的服务，所以显然不能保证给出的算法能有最优解</a:t>
            </a:r>
          </a:p>
          <a:p>
            <a:pPr eaLnBrk="1" hangingPunct="1"/>
            <a:r>
              <a:rPr lang="zh-CN" altLang="en-US"/>
              <a:t>只能给出近似解</a:t>
            </a:r>
          </a:p>
          <a:p>
            <a:pPr eaLnBrk="1" hangingPunct="1"/>
            <a:r>
              <a:rPr lang="zh-CN" altLang="en-US"/>
              <a:t>求助于贪心算法</a:t>
            </a:r>
          </a:p>
          <a:p>
            <a:pPr eaLnBrk="1" hangingPunct="1"/>
            <a:r>
              <a:rPr lang="zh-CN" altLang="en-US"/>
              <a:t>贪心策略导致的效率与离线算法的差异究竟多大？</a:t>
            </a:r>
          </a:p>
        </p:txBody>
      </p:sp>
      <p:pic>
        <p:nvPicPr>
          <p:cNvPr id="2" name="音频 1">
            <a:hlinkClick r:id="" action="ppaction://media"/>
            <a:extLst>
              <a:ext uri="{FF2B5EF4-FFF2-40B4-BE49-F238E27FC236}">
                <a16:creationId xmlns:a16="http://schemas.microsoft.com/office/drawing/2014/main" id="{2F15B8AE-523A-4A9E-864C-6DA69EF28F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51555"/>
    </mc:Choice>
    <mc:Fallback>
      <p:transition advTm="51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Rot="1" noChangeArrowheads="1"/>
          </p:cNvSpPr>
          <p:nvPr>
            <p:ph type="title"/>
          </p:nvPr>
        </p:nvSpPr>
        <p:spPr/>
        <p:txBody>
          <a:bodyPr/>
          <a:lstStyle/>
          <a:p>
            <a:pPr eaLnBrk="1" hangingPunct="1"/>
            <a:r>
              <a:rPr lang="zh-CN" altLang="en-US" sz="4000"/>
              <a:t>贪心策略的选择	</a:t>
            </a:r>
          </a:p>
        </p:txBody>
      </p:sp>
      <p:sp>
        <p:nvSpPr>
          <p:cNvPr id="8195" name="Rectangle 3"/>
          <p:cNvSpPr>
            <a:spLocks noGrp="1" noRot="1" noChangeArrowheads="1"/>
          </p:cNvSpPr>
          <p:nvPr>
            <p:ph idx="1"/>
          </p:nvPr>
        </p:nvSpPr>
        <p:spPr/>
        <p:txBody>
          <a:bodyPr/>
          <a:lstStyle/>
          <a:p>
            <a:pPr eaLnBrk="1" hangingPunct="1"/>
            <a:r>
              <a:rPr lang="zh-CN" altLang="en-US" dirty="0"/>
              <a:t>策略一：</a:t>
            </a:r>
            <a:endParaRPr lang="en-US" altLang="zh-CN" dirty="0"/>
          </a:p>
          <a:p>
            <a:pPr marL="0" indent="0" eaLnBrk="1" hangingPunct="1">
              <a:buNone/>
            </a:pPr>
            <a:r>
              <a:rPr lang="zh-CN" altLang="en-US" dirty="0"/>
              <a:t>当顶点</a:t>
            </a:r>
            <a:r>
              <a:rPr lang="en-US" altLang="zh-CN" b="1" i="1" dirty="0" err="1">
                <a:solidFill>
                  <a:srgbClr val="3C8C93"/>
                </a:solidFill>
              </a:rPr>
              <a:t>i</a:t>
            </a:r>
            <a:r>
              <a:rPr lang="zh-CN" altLang="en-US" dirty="0"/>
              <a:t>提出服务要求时</a:t>
            </a:r>
            <a:r>
              <a:rPr lang="zh-CN" altLang="en-US"/>
              <a:t>，找出距离顶点</a:t>
            </a:r>
            <a:r>
              <a:rPr lang="en-US" altLang="zh-CN" b="1" i="1" dirty="0" err="1">
                <a:solidFill>
                  <a:srgbClr val="3C8C93"/>
                </a:solidFill>
              </a:rPr>
              <a:t>i</a:t>
            </a:r>
            <a:r>
              <a:rPr lang="zh-CN" altLang="en-US" dirty="0"/>
              <a:t>最近的服务车</a:t>
            </a:r>
            <a:r>
              <a:rPr lang="en-US" altLang="zh-CN" b="1" i="1" dirty="0">
                <a:solidFill>
                  <a:srgbClr val="3C8C93"/>
                </a:solidFill>
              </a:rPr>
              <a:t>j</a:t>
            </a:r>
            <a:r>
              <a:rPr lang="zh-CN" altLang="en-US" dirty="0"/>
              <a:t>，派</a:t>
            </a:r>
            <a:r>
              <a:rPr lang="en-US" altLang="zh-CN" b="1" i="1" dirty="0">
                <a:solidFill>
                  <a:srgbClr val="3C8C93"/>
                </a:solidFill>
              </a:rPr>
              <a:t>j</a:t>
            </a:r>
            <a:r>
              <a:rPr lang="zh-CN" altLang="en-US" dirty="0"/>
              <a:t>前往</a:t>
            </a:r>
            <a:r>
              <a:rPr lang="en-US" altLang="zh-CN" b="1" i="1" dirty="0" err="1">
                <a:solidFill>
                  <a:srgbClr val="3C8C93"/>
                </a:solidFill>
              </a:rPr>
              <a:t>i</a:t>
            </a:r>
            <a:r>
              <a:rPr lang="zh-CN" altLang="en-US" dirty="0"/>
              <a:t>处。</a:t>
            </a:r>
          </a:p>
          <a:p>
            <a:pPr eaLnBrk="1" hangingPunct="1"/>
            <a:r>
              <a:rPr lang="zh-CN" altLang="en-US" dirty="0"/>
              <a:t>策略二：</a:t>
            </a:r>
            <a:endParaRPr lang="en-US" altLang="zh-CN" dirty="0"/>
          </a:p>
          <a:p>
            <a:pPr marL="0" indent="0" eaLnBrk="1" hangingPunct="1">
              <a:buNone/>
            </a:pPr>
            <a:r>
              <a:rPr lang="zh-CN" altLang="en-US" dirty="0"/>
              <a:t>设第</a:t>
            </a:r>
            <a:r>
              <a:rPr lang="en-US" altLang="zh-CN" b="1" i="1" dirty="0" err="1">
                <a:solidFill>
                  <a:srgbClr val="3C8C93"/>
                </a:solidFill>
              </a:rPr>
              <a:t>i</a:t>
            </a:r>
            <a:r>
              <a:rPr lang="zh-CN" altLang="en-US" dirty="0"/>
              <a:t>辆车已经移动的距离为</a:t>
            </a:r>
            <a:r>
              <a:rPr lang="en-US" altLang="zh-CN" b="1" i="1" dirty="0">
                <a:solidFill>
                  <a:srgbClr val="3C8C93"/>
                </a:solidFill>
              </a:rPr>
              <a:t>d</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，当顶点</a:t>
            </a:r>
            <a:r>
              <a:rPr lang="en-US" altLang="zh-CN" b="1" i="1" dirty="0">
                <a:solidFill>
                  <a:srgbClr val="3C8C93"/>
                </a:solidFill>
              </a:rPr>
              <a:t>j</a:t>
            </a:r>
            <a:r>
              <a:rPr lang="zh-CN" altLang="en-US" dirty="0"/>
              <a:t>提出服务要求时选择第</a:t>
            </a:r>
            <a:r>
              <a:rPr lang="en-US" altLang="zh-CN" b="1" i="1" dirty="0">
                <a:solidFill>
                  <a:srgbClr val="3C8C93"/>
                </a:solidFill>
              </a:rPr>
              <a:t>t</a:t>
            </a:r>
            <a:r>
              <a:rPr lang="zh-CN" altLang="en-US" dirty="0"/>
              <a:t>辆车使得</a:t>
            </a:r>
            <a:r>
              <a:rPr lang="en-US" altLang="zh-CN" b="1" i="1" dirty="0">
                <a:solidFill>
                  <a:srgbClr val="3C8C93"/>
                </a:solidFill>
              </a:rPr>
              <a:t>d</a:t>
            </a:r>
            <a:r>
              <a:rPr lang="en-US" altLang="zh-CN" b="1" dirty="0">
                <a:solidFill>
                  <a:srgbClr val="3C8C93"/>
                </a:solidFill>
              </a:rPr>
              <a:t>[</a:t>
            </a:r>
            <a:r>
              <a:rPr lang="en-US" altLang="zh-CN" b="1" i="1" dirty="0">
                <a:solidFill>
                  <a:srgbClr val="3C8C93"/>
                </a:solidFill>
              </a:rPr>
              <a:t>t</a:t>
            </a:r>
            <a:r>
              <a:rPr lang="en-US" altLang="zh-CN" b="1" dirty="0">
                <a:solidFill>
                  <a:srgbClr val="3C8C93"/>
                </a:solidFill>
              </a:rPr>
              <a:t>] + </a:t>
            </a:r>
            <a:r>
              <a:rPr lang="en-US" altLang="zh-CN" b="1" i="1" dirty="0" err="1">
                <a:solidFill>
                  <a:srgbClr val="3C8C93"/>
                </a:solidFill>
              </a:rPr>
              <a:t>dist</a:t>
            </a:r>
            <a:r>
              <a:rPr lang="en-US" altLang="zh-CN" b="1" dirty="0">
                <a:solidFill>
                  <a:srgbClr val="3C8C93"/>
                </a:solidFill>
              </a:rPr>
              <a:t>(</a:t>
            </a:r>
            <a:r>
              <a:rPr lang="en-US" altLang="zh-CN" b="1" i="1" dirty="0">
                <a:solidFill>
                  <a:srgbClr val="3C8C93"/>
                </a:solidFill>
              </a:rPr>
              <a:t>t</a:t>
            </a:r>
            <a:r>
              <a:rPr lang="en-US" altLang="zh-CN" b="1" dirty="0">
                <a:solidFill>
                  <a:srgbClr val="3C8C93"/>
                </a:solidFill>
              </a:rPr>
              <a:t> , </a:t>
            </a:r>
            <a:r>
              <a:rPr lang="en-US" altLang="zh-CN" b="1" i="1" dirty="0">
                <a:solidFill>
                  <a:srgbClr val="3C8C93"/>
                </a:solidFill>
              </a:rPr>
              <a:t>j</a:t>
            </a:r>
            <a:r>
              <a:rPr lang="en-US" altLang="zh-CN" b="1" dirty="0">
                <a:solidFill>
                  <a:srgbClr val="3C8C93"/>
                </a:solidFill>
              </a:rPr>
              <a:t>) = min{</a:t>
            </a:r>
            <a:r>
              <a:rPr lang="en-US" altLang="zh-CN" b="1" i="1" dirty="0">
                <a:solidFill>
                  <a:srgbClr val="3C8C93"/>
                </a:solidFill>
              </a:rPr>
              <a:t>d</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 + </a:t>
            </a:r>
            <a:r>
              <a:rPr lang="en-US" altLang="zh-CN" b="1" i="1" dirty="0" err="1">
                <a:solidFill>
                  <a:srgbClr val="3C8C93"/>
                </a:solidFill>
              </a:rPr>
              <a:t>dist</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 , </a:t>
            </a:r>
            <a:r>
              <a:rPr lang="en-US" altLang="zh-CN" b="1" i="1" dirty="0">
                <a:solidFill>
                  <a:srgbClr val="3C8C93"/>
                </a:solidFill>
              </a:rPr>
              <a:t>j</a:t>
            </a:r>
            <a:r>
              <a:rPr lang="en-US" altLang="zh-CN" b="1" dirty="0">
                <a:solidFill>
                  <a:srgbClr val="3C8C93"/>
                </a:solidFill>
              </a:rPr>
              <a:t>)}</a:t>
            </a:r>
            <a:r>
              <a:rPr lang="zh-CN" altLang="en-US" dirty="0"/>
              <a:t>，其中</a:t>
            </a:r>
            <a:r>
              <a:rPr lang="en-US" altLang="zh-CN" b="1" dirty="0">
                <a:solidFill>
                  <a:srgbClr val="3C8C93"/>
                </a:solidFill>
              </a:rPr>
              <a:t>1≤</a:t>
            </a:r>
            <a:r>
              <a:rPr lang="en-US" altLang="zh-CN" b="1" i="1" dirty="0">
                <a:solidFill>
                  <a:srgbClr val="3C8C93"/>
                </a:solidFill>
              </a:rPr>
              <a:t>i</a:t>
            </a:r>
            <a:r>
              <a:rPr lang="en-US" altLang="zh-CN" b="1" dirty="0">
                <a:solidFill>
                  <a:srgbClr val="3C8C93"/>
                </a:solidFill>
              </a:rPr>
              <a:t>≤</a:t>
            </a:r>
            <a:r>
              <a:rPr lang="en-US" altLang="zh-CN" b="1" i="1" dirty="0">
                <a:solidFill>
                  <a:srgbClr val="3C8C93"/>
                </a:solidFill>
              </a:rPr>
              <a:t>k</a:t>
            </a:r>
            <a:r>
              <a:rPr lang="en-US" altLang="zh-CN" dirty="0"/>
              <a:t>, </a:t>
            </a:r>
            <a:r>
              <a:rPr lang="en-US" altLang="zh-CN" b="1" i="1" dirty="0" err="1">
                <a:solidFill>
                  <a:srgbClr val="3C8C93"/>
                </a:solidFill>
              </a:rPr>
              <a:t>dist</a:t>
            </a:r>
            <a:r>
              <a:rPr lang="zh-CN" altLang="en-US" dirty="0"/>
              <a:t>表示两点间的距离。</a:t>
            </a:r>
          </a:p>
        </p:txBody>
      </p:sp>
      <p:pic>
        <p:nvPicPr>
          <p:cNvPr id="2" name="音频 1">
            <a:hlinkClick r:id="" action="ppaction://media"/>
            <a:extLst>
              <a:ext uri="{FF2B5EF4-FFF2-40B4-BE49-F238E27FC236}">
                <a16:creationId xmlns:a16="http://schemas.microsoft.com/office/drawing/2014/main" id="{492CB84E-1836-4BCD-BB52-62D4F034B12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153022"/>
    </mc:Choice>
    <mc:Fallback>
      <p:transition advTm="153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Rot="1" noChangeArrowheads="1"/>
          </p:cNvSpPr>
          <p:nvPr>
            <p:ph type="title"/>
          </p:nvPr>
        </p:nvSpPr>
        <p:spPr/>
        <p:txBody>
          <a:bodyPr/>
          <a:lstStyle/>
          <a:p>
            <a:pPr eaLnBrk="1" hangingPunct="1"/>
            <a:r>
              <a:rPr lang="zh-CN" altLang="en-US" sz="4000"/>
              <a:t>考虑策略一</a:t>
            </a:r>
          </a:p>
        </p:txBody>
      </p:sp>
      <p:sp>
        <p:nvSpPr>
          <p:cNvPr id="9219" name="Rectangle 3"/>
          <p:cNvSpPr>
            <a:spLocks noGrp="1" noRot="1" noChangeArrowheads="1"/>
          </p:cNvSpPr>
          <p:nvPr>
            <p:ph idx="1"/>
          </p:nvPr>
        </p:nvSpPr>
        <p:spPr/>
        <p:txBody>
          <a:bodyPr/>
          <a:lstStyle/>
          <a:p>
            <a:r>
              <a:rPr lang="zh-CN" altLang="en-US" dirty="0"/>
              <a:t>考虑当</a:t>
            </a:r>
            <a:r>
              <a:rPr lang="en-US" altLang="zh-CN" b="1" i="1" dirty="0">
                <a:solidFill>
                  <a:srgbClr val="3C8C93"/>
                </a:solidFill>
              </a:rPr>
              <a:t>k</a:t>
            </a:r>
            <a:r>
              <a:rPr lang="en-US" altLang="zh-CN" b="1" dirty="0">
                <a:solidFill>
                  <a:srgbClr val="3C8C93"/>
                </a:solidFill>
              </a:rPr>
              <a:t>=2</a:t>
            </a:r>
            <a:r>
              <a:rPr lang="zh-CN" altLang="en-US" dirty="0"/>
              <a:t>，</a:t>
            </a:r>
            <a:r>
              <a:rPr lang="en-US" altLang="zh-CN" b="1" i="1" dirty="0">
                <a:solidFill>
                  <a:srgbClr val="3C8C93"/>
                </a:solidFill>
              </a:rPr>
              <a:t>G</a:t>
            </a:r>
            <a:r>
              <a:rPr lang="zh-CN" altLang="en-US" dirty="0"/>
              <a:t>为三个顶点的一条路的简单实例，其中顶点从左到右依次为</a:t>
            </a:r>
            <a:r>
              <a:rPr lang="en-US" altLang="zh-CN" b="1" dirty="0">
                <a:solidFill>
                  <a:srgbClr val="3C8C93"/>
                </a:solidFill>
              </a:rPr>
              <a:t>A</a:t>
            </a:r>
            <a:r>
              <a:rPr lang="zh-CN" altLang="en-US" dirty="0"/>
              <a:t>，</a:t>
            </a:r>
            <a:r>
              <a:rPr lang="en-US" altLang="zh-CN" b="1" dirty="0">
                <a:solidFill>
                  <a:srgbClr val="3C8C93"/>
                </a:solidFill>
              </a:rPr>
              <a:t>B</a:t>
            </a:r>
            <a:r>
              <a:rPr lang="zh-CN" altLang="en-US" dirty="0"/>
              <a:t>，</a:t>
            </a:r>
            <a:r>
              <a:rPr lang="en-US" altLang="zh-CN" b="1" dirty="0">
                <a:solidFill>
                  <a:srgbClr val="3C8C93"/>
                </a:solidFill>
              </a:rPr>
              <a:t>C</a:t>
            </a:r>
          </a:p>
          <a:p>
            <a:r>
              <a:rPr lang="en-US" altLang="zh-CN" b="1" dirty="0">
                <a:solidFill>
                  <a:srgbClr val="3C8C93"/>
                </a:solidFill>
              </a:rPr>
              <a:t>|AB| = 1</a:t>
            </a:r>
            <a:r>
              <a:rPr lang="zh-CN" altLang="en-US" dirty="0"/>
              <a:t>， </a:t>
            </a:r>
            <a:r>
              <a:rPr lang="en-US" altLang="zh-CN" b="1" dirty="0">
                <a:solidFill>
                  <a:srgbClr val="3C8C93"/>
                </a:solidFill>
              </a:rPr>
              <a:t>|BC| = 2</a:t>
            </a:r>
            <a:r>
              <a:rPr lang="zh-CN" altLang="en-US" dirty="0"/>
              <a:t>，服务车开始停在</a:t>
            </a:r>
            <a:r>
              <a:rPr lang="en-US" altLang="zh-CN" b="1" dirty="0">
                <a:solidFill>
                  <a:srgbClr val="3C8C93"/>
                </a:solidFill>
              </a:rPr>
              <a:t>B</a:t>
            </a:r>
            <a:r>
              <a:rPr lang="zh-CN" altLang="en-US" dirty="0"/>
              <a:t>，</a:t>
            </a:r>
            <a:r>
              <a:rPr lang="en-US" altLang="zh-CN" b="1" dirty="0">
                <a:solidFill>
                  <a:srgbClr val="3C8C93"/>
                </a:solidFill>
              </a:rPr>
              <a:t>C</a:t>
            </a:r>
            <a:r>
              <a:rPr lang="zh-CN" altLang="en-US" dirty="0"/>
              <a:t>上，服务序列为</a:t>
            </a:r>
            <a:r>
              <a:rPr lang="en-US" altLang="zh-CN" b="1" dirty="0">
                <a:solidFill>
                  <a:srgbClr val="3C8C93"/>
                </a:solidFill>
              </a:rPr>
              <a:t>ABABABAB……</a:t>
            </a:r>
          </a:p>
          <a:p>
            <a:r>
              <a:rPr lang="zh-CN" altLang="en-US" dirty="0"/>
              <a:t>此时贪心策略会将停在</a:t>
            </a:r>
            <a:r>
              <a:rPr lang="en-US" altLang="zh-CN" b="1" dirty="0">
                <a:solidFill>
                  <a:srgbClr val="3C8C93"/>
                </a:solidFill>
              </a:rPr>
              <a:t>B</a:t>
            </a:r>
            <a:r>
              <a:rPr lang="zh-CN" altLang="en-US" dirty="0"/>
              <a:t>处的服务车来回移动，设服务序列长</a:t>
            </a:r>
            <a:r>
              <a:rPr lang="en-US" altLang="zh-CN" b="1" i="1" dirty="0">
                <a:solidFill>
                  <a:srgbClr val="3C8C93"/>
                </a:solidFill>
              </a:rPr>
              <a:t>m</a:t>
            </a:r>
            <a:r>
              <a:rPr lang="zh-CN" altLang="en-US" dirty="0"/>
              <a:t>，则移动的总距离为</a:t>
            </a:r>
            <a:r>
              <a:rPr lang="en-US" altLang="zh-CN" b="1" i="1" dirty="0">
                <a:solidFill>
                  <a:srgbClr val="3C8C93"/>
                </a:solidFill>
              </a:rPr>
              <a:t>m</a:t>
            </a:r>
          </a:p>
          <a:p>
            <a:pPr eaLnBrk="1" hangingPunct="1">
              <a:buFont typeface="Wingdings" pitchFamily="2" charset="2"/>
              <a:buNone/>
            </a:pPr>
            <a:endParaRPr lang="en-US" altLang="zh-CN" dirty="0"/>
          </a:p>
        </p:txBody>
      </p:sp>
      <p:cxnSp>
        <p:nvCxnSpPr>
          <p:cNvPr id="9220" name="AutoShape 7"/>
          <p:cNvCxnSpPr>
            <a:cxnSpLocks noChangeShapeType="1"/>
            <a:stCxn id="9219" idx="0"/>
            <a:endCxn id="9219" idx="0"/>
          </p:cNvCxnSpPr>
          <p:nvPr/>
        </p:nvCxnSpPr>
        <p:spPr bwMode="auto">
          <a:xfrm>
            <a:off x="4575175" y="1628775"/>
            <a:ext cx="0" cy="0"/>
          </a:xfrm>
          <a:prstGeom prst="straightConnector1">
            <a:avLst/>
          </a:prstGeom>
          <a:noFill/>
          <a:ln w="9525">
            <a:solidFill>
              <a:schemeClr val="tx1"/>
            </a:solidFill>
            <a:round/>
            <a:headEnd/>
            <a:tailEnd/>
          </a:ln>
          <a:extLst>
            <a:ext uri="{909E8E84-426E-40dd-AFC4-6F175D3DCCD1}">
              <a14:hiddenFill xmlns:a14="http://schemas.microsoft.com/office/drawing/2010/main" xmlns="">
                <a:noFill/>
              </a14:hiddenFill>
            </a:ext>
          </a:extLst>
        </p:spPr>
      </p:cxnSp>
      <p:cxnSp>
        <p:nvCxnSpPr>
          <p:cNvPr id="9221" name="AutoShape 8"/>
          <p:cNvCxnSpPr>
            <a:cxnSpLocks noChangeShapeType="1"/>
            <a:stCxn id="9219" idx="1"/>
            <a:endCxn id="9219" idx="1"/>
          </p:cNvCxnSpPr>
          <p:nvPr/>
        </p:nvCxnSpPr>
        <p:spPr bwMode="auto">
          <a:xfrm>
            <a:off x="304800" y="3748088"/>
            <a:ext cx="0" cy="0"/>
          </a:xfrm>
          <a:prstGeom prst="straightConnector1">
            <a:avLst/>
          </a:prstGeom>
          <a:noFill/>
          <a:ln w="9525">
            <a:solidFill>
              <a:schemeClr val="tx1"/>
            </a:solidFill>
            <a:round/>
            <a:headEnd/>
            <a:tailEnd/>
          </a:ln>
          <a:extLst>
            <a:ext uri="{909E8E84-426E-40dd-AFC4-6F175D3DCCD1}">
              <a14:hiddenFill xmlns:a14="http://schemas.microsoft.com/office/drawing/2010/main" xmlns="">
                <a:noFill/>
              </a14:hiddenFill>
            </a:ext>
          </a:extLst>
        </p:spPr>
      </p:cxnSp>
      <p:cxnSp>
        <p:nvCxnSpPr>
          <p:cNvPr id="42" name="直接连接符 41">
            <a:extLst>
              <a:ext uri="{FF2B5EF4-FFF2-40B4-BE49-F238E27FC236}">
                <a16:creationId xmlns:a16="http://schemas.microsoft.com/office/drawing/2014/main" id="{72357EBE-4E7C-4F4C-B9A3-28119E110EA8}"/>
              </a:ext>
            </a:extLst>
          </p:cNvPr>
          <p:cNvCxnSpPr>
            <a:cxnSpLocks/>
          </p:cNvCxnSpPr>
          <p:nvPr/>
        </p:nvCxnSpPr>
        <p:spPr>
          <a:xfrm>
            <a:off x="1115616" y="5013176"/>
            <a:ext cx="6472853" cy="10769"/>
          </a:xfrm>
          <a:prstGeom prst="line">
            <a:avLst/>
          </a:prstGeom>
        </p:spPr>
        <p:style>
          <a:lnRef idx="3">
            <a:schemeClr val="accent2"/>
          </a:lnRef>
          <a:fillRef idx="0">
            <a:schemeClr val="accent2"/>
          </a:fillRef>
          <a:effectRef idx="2">
            <a:schemeClr val="accent2"/>
          </a:effectRef>
          <a:fontRef idx="minor">
            <a:schemeClr val="tx1"/>
          </a:fontRef>
        </p:style>
      </p:cxnSp>
      <p:sp>
        <p:nvSpPr>
          <p:cNvPr id="44" name="椭圆 43">
            <a:extLst>
              <a:ext uri="{FF2B5EF4-FFF2-40B4-BE49-F238E27FC236}">
                <a16:creationId xmlns:a16="http://schemas.microsoft.com/office/drawing/2014/main" id="{8EE841B9-5D0B-452B-B2B7-DCAE50D733E5}"/>
              </a:ext>
            </a:extLst>
          </p:cNvPr>
          <p:cNvSpPr/>
          <p:nvPr/>
        </p:nvSpPr>
        <p:spPr>
          <a:xfrm>
            <a:off x="971600" y="4941168"/>
            <a:ext cx="144016" cy="144016"/>
          </a:xfrm>
          <a:prstGeom prst="ellipse">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zh-CN" altLang="en-US"/>
          </a:p>
        </p:txBody>
      </p:sp>
      <p:sp>
        <p:nvSpPr>
          <p:cNvPr id="49" name="椭圆 48">
            <a:extLst>
              <a:ext uri="{FF2B5EF4-FFF2-40B4-BE49-F238E27FC236}">
                <a16:creationId xmlns:a16="http://schemas.microsoft.com/office/drawing/2014/main" id="{CAD28732-8A31-44B9-ADA1-31287AB5F0AE}"/>
              </a:ext>
            </a:extLst>
          </p:cNvPr>
          <p:cNvSpPr/>
          <p:nvPr/>
        </p:nvSpPr>
        <p:spPr>
          <a:xfrm>
            <a:off x="3491880" y="4954807"/>
            <a:ext cx="144016" cy="144016"/>
          </a:xfrm>
          <a:prstGeom prst="ellipse">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zh-CN" altLang="en-US"/>
          </a:p>
        </p:txBody>
      </p:sp>
      <p:sp>
        <p:nvSpPr>
          <p:cNvPr id="50" name="椭圆 49">
            <a:extLst>
              <a:ext uri="{FF2B5EF4-FFF2-40B4-BE49-F238E27FC236}">
                <a16:creationId xmlns:a16="http://schemas.microsoft.com/office/drawing/2014/main" id="{2CA95D65-4D33-4FA6-969B-B012ED9ED24C}"/>
              </a:ext>
            </a:extLst>
          </p:cNvPr>
          <p:cNvSpPr/>
          <p:nvPr/>
        </p:nvSpPr>
        <p:spPr>
          <a:xfrm>
            <a:off x="7516461" y="4941168"/>
            <a:ext cx="144016" cy="144016"/>
          </a:xfrm>
          <a:prstGeom prst="ellipse">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zh-CN" altLang="en-US"/>
          </a:p>
        </p:txBody>
      </p:sp>
      <p:sp>
        <p:nvSpPr>
          <p:cNvPr id="45" name="矩形 44">
            <a:extLst>
              <a:ext uri="{FF2B5EF4-FFF2-40B4-BE49-F238E27FC236}">
                <a16:creationId xmlns:a16="http://schemas.microsoft.com/office/drawing/2014/main" id="{1E513AE9-36CD-4D89-83B6-88BBBA270133}"/>
              </a:ext>
            </a:extLst>
          </p:cNvPr>
          <p:cNvSpPr/>
          <p:nvPr/>
        </p:nvSpPr>
        <p:spPr>
          <a:xfrm>
            <a:off x="611560" y="5176345"/>
            <a:ext cx="646331" cy="923330"/>
          </a:xfrm>
          <a:prstGeom prst="rect">
            <a:avLst/>
          </a:prstGeom>
          <a:noFill/>
        </p:spPr>
        <p:txBody>
          <a:bodyPr wrap="none" lIns="91440" tIns="45720" rIns="91440" bIns="45720">
            <a:spAutoFit/>
          </a:bodyPr>
          <a:lstStyle/>
          <a:p>
            <a:pPr algn="ctr"/>
            <a:r>
              <a:rPr lang="en-US" altLang="zh-CN" sz="5400" b="0" cap="none" spc="0" dirty="0">
                <a:ln w="0"/>
                <a:solidFill>
                  <a:schemeClr val="tx1"/>
                </a:solidFill>
                <a:effectLst>
                  <a:outerShdw blurRad="38100" dist="19050" dir="2700000" algn="tl" rotWithShape="0">
                    <a:schemeClr val="dk1">
                      <a:alpha val="40000"/>
                    </a:schemeClr>
                  </a:outerShdw>
                </a:effectLst>
              </a:rPr>
              <a:t>A</a:t>
            </a:r>
            <a:endParaRPr lang="zh-CN" altLang="en-US" sz="5400" b="0" cap="none" spc="0" dirty="0">
              <a:ln w="0"/>
              <a:solidFill>
                <a:schemeClr val="tx1"/>
              </a:solidFill>
              <a:effectLst>
                <a:outerShdw blurRad="38100" dist="19050" dir="2700000" algn="tl" rotWithShape="0">
                  <a:schemeClr val="dk1">
                    <a:alpha val="40000"/>
                  </a:schemeClr>
                </a:outerShdw>
              </a:effectLst>
            </a:endParaRPr>
          </a:p>
        </p:txBody>
      </p:sp>
      <p:sp>
        <p:nvSpPr>
          <p:cNvPr id="56" name="矩形 55">
            <a:extLst>
              <a:ext uri="{FF2B5EF4-FFF2-40B4-BE49-F238E27FC236}">
                <a16:creationId xmlns:a16="http://schemas.microsoft.com/office/drawing/2014/main" id="{9D2307DD-D813-48DB-AD24-2E3A2E7C70AE}"/>
              </a:ext>
            </a:extLst>
          </p:cNvPr>
          <p:cNvSpPr/>
          <p:nvPr/>
        </p:nvSpPr>
        <p:spPr>
          <a:xfrm>
            <a:off x="7246066" y="5123314"/>
            <a:ext cx="684804" cy="923330"/>
          </a:xfrm>
          <a:prstGeom prst="rect">
            <a:avLst/>
          </a:prstGeom>
          <a:noFill/>
        </p:spPr>
        <p:txBody>
          <a:bodyPr wrap="none" lIns="91440" tIns="45720" rIns="91440" bIns="45720">
            <a:spAutoFit/>
          </a:bodyPr>
          <a:lstStyle/>
          <a:p>
            <a:pPr algn="ctr"/>
            <a:r>
              <a:rPr lang="en-US" altLang="zh-CN" sz="5400" dirty="0">
                <a:ln w="0"/>
                <a:effectLst>
                  <a:outerShdw blurRad="38100" dist="19050" dir="2700000" algn="tl" rotWithShape="0">
                    <a:schemeClr val="dk1">
                      <a:alpha val="40000"/>
                    </a:schemeClr>
                  </a:outerShdw>
                </a:effectLst>
              </a:rPr>
              <a:t>C</a:t>
            </a:r>
            <a:endParaRPr lang="zh-CN" altLang="en-US" sz="5400" dirty="0">
              <a:ln w="0"/>
              <a:effectLst>
                <a:outerShdw blurRad="38100" dist="19050" dir="2700000" algn="tl" rotWithShape="0">
                  <a:schemeClr val="dk1">
                    <a:alpha val="40000"/>
                  </a:schemeClr>
                </a:outerShdw>
              </a:effectLst>
            </a:endParaRPr>
          </a:p>
        </p:txBody>
      </p:sp>
      <p:sp>
        <p:nvSpPr>
          <p:cNvPr id="57" name="矩形 56">
            <a:extLst>
              <a:ext uri="{FF2B5EF4-FFF2-40B4-BE49-F238E27FC236}">
                <a16:creationId xmlns:a16="http://schemas.microsoft.com/office/drawing/2014/main" id="{4E3AD4A4-5585-451A-A631-06E26957DBB3}"/>
              </a:ext>
            </a:extLst>
          </p:cNvPr>
          <p:cNvSpPr/>
          <p:nvPr/>
        </p:nvSpPr>
        <p:spPr>
          <a:xfrm>
            <a:off x="3282481" y="5123314"/>
            <a:ext cx="646332" cy="923330"/>
          </a:xfrm>
          <a:prstGeom prst="rect">
            <a:avLst/>
          </a:prstGeom>
          <a:noFill/>
        </p:spPr>
        <p:txBody>
          <a:bodyPr wrap="none" lIns="91440" tIns="45720" rIns="91440" bIns="45720">
            <a:spAutoFit/>
          </a:bodyPr>
          <a:lstStyle/>
          <a:p>
            <a:pPr algn="ctr"/>
            <a:r>
              <a:rPr lang="en-US" altLang="zh-CN" sz="5400" dirty="0">
                <a:ln w="0"/>
                <a:effectLst>
                  <a:outerShdw blurRad="38100" dist="19050" dir="2700000" algn="tl" rotWithShape="0">
                    <a:schemeClr val="dk1">
                      <a:alpha val="40000"/>
                    </a:schemeClr>
                  </a:outerShdw>
                </a:effectLst>
              </a:rPr>
              <a:t>B</a:t>
            </a:r>
            <a:endParaRPr lang="zh-CN" altLang="en-US" sz="5400" dirty="0">
              <a:ln w="0"/>
              <a:effectLst>
                <a:outerShdw blurRad="38100" dist="19050" dir="2700000" algn="tl" rotWithShape="0">
                  <a:schemeClr val="dk1">
                    <a:alpha val="40000"/>
                  </a:schemeClr>
                </a:outerShdw>
              </a:effectLst>
            </a:endParaRPr>
          </a:p>
        </p:txBody>
      </p:sp>
      <p:pic>
        <p:nvPicPr>
          <p:cNvPr id="48" name="图形 47" descr="巴士">
            <a:extLst>
              <a:ext uri="{FF2B5EF4-FFF2-40B4-BE49-F238E27FC236}">
                <a16:creationId xmlns:a16="http://schemas.microsoft.com/office/drawing/2014/main" id="{7E10444B-ED8A-42F9-BFCD-93550542E10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178696" y="4046422"/>
            <a:ext cx="914400" cy="914400"/>
          </a:xfrm>
          <a:prstGeom prst="rect">
            <a:avLst/>
          </a:prstGeom>
        </p:spPr>
      </p:pic>
      <p:pic>
        <p:nvPicPr>
          <p:cNvPr id="60" name="图形 59" descr="巴士">
            <a:extLst>
              <a:ext uri="{FF2B5EF4-FFF2-40B4-BE49-F238E27FC236}">
                <a16:creationId xmlns:a16="http://schemas.microsoft.com/office/drawing/2014/main" id="{A691E06E-8545-4257-8CDC-6C57F1CD8D0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948264" y="4056514"/>
            <a:ext cx="914400" cy="914400"/>
          </a:xfrm>
          <a:prstGeom prst="rect">
            <a:avLst/>
          </a:prstGeom>
        </p:spPr>
      </p:pic>
      <p:pic>
        <p:nvPicPr>
          <p:cNvPr id="2" name="音频 1">
            <a:hlinkClick r:id="" action="ppaction://media"/>
            <a:extLst>
              <a:ext uri="{FF2B5EF4-FFF2-40B4-BE49-F238E27FC236}">
                <a16:creationId xmlns:a16="http://schemas.microsoft.com/office/drawing/2014/main" id="{85F97219-C697-4BFD-A18F-ED183D3DB69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153398"/>
    </mc:Choice>
    <mc:Fallback>
      <p:transition advTm="1533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Rot="1" noChangeArrowheads="1"/>
          </p:cNvSpPr>
          <p:nvPr>
            <p:ph type="title"/>
          </p:nvPr>
        </p:nvSpPr>
        <p:spPr/>
        <p:txBody>
          <a:bodyPr/>
          <a:lstStyle/>
          <a:p>
            <a:pPr eaLnBrk="1" hangingPunct="1"/>
            <a:r>
              <a:rPr lang="zh-CN" altLang="en-US" sz="4000"/>
              <a:t>考虑策略一（续）</a:t>
            </a:r>
          </a:p>
        </p:txBody>
      </p:sp>
      <p:sp>
        <p:nvSpPr>
          <p:cNvPr id="10243" name="Rectangle 3"/>
          <p:cNvSpPr>
            <a:spLocks noGrp="1" noRot="1" noChangeArrowheads="1"/>
          </p:cNvSpPr>
          <p:nvPr>
            <p:ph idx="1"/>
          </p:nvPr>
        </p:nvSpPr>
        <p:spPr/>
        <p:txBody>
          <a:bodyPr/>
          <a:lstStyle/>
          <a:p>
            <a:r>
              <a:rPr lang="zh-CN" altLang="en-US" dirty="0"/>
              <a:t>对于</a:t>
            </a:r>
            <a:r>
              <a:rPr lang="en-US" altLang="zh-CN" b="1" i="1" dirty="0">
                <a:solidFill>
                  <a:srgbClr val="3C8C93"/>
                </a:solidFill>
              </a:rPr>
              <a:t>m</a:t>
            </a:r>
            <a:r>
              <a:rPr lang="en-US" altLang="zh-CN" b="1" dirty="0">
                <a:solidFill>
                  <a:srgbClr val="3C8C93"/>
                </a:solidFill>
              </a:rPr>
              <a:t>&gt;2</a:t>
            </a:r>
            <a:r>
              <a:rPr lang="zh-CN" altLang="en-US" dirty="0"/>
              <a:t>时，最优的调度方案显然是将</a:t>
            </a:r>
            <a:r>
              <a:rPr lang="en-US" altLang="zh-CN" b="1" i="1" dirty="0">
                <a:solidFill>
                  <a:srgbClr val="3C8C93"/>
                </a:solidFill>
              </a:rPr>
              <a:t>B</a:t>
            </a:r>
            <a:r>
              <a:rPr lang="zh-CN" altLang="en-US" dirty="0"/>
              <a:t>处的车移到</a:t>
            </a:r>
            <a:r>
              <a:rPr lang="en-US" altLang="zh-CN" b="1" i="1" dirty="0">
                <a:solidFill>
                  <a:srgbClr val="3C8C93"/>
                </a:solidFill>
              </a:rPr>
              <a:t>A</a:t>
            </a:r>
            <a:r>
              <a:rPr lang="zh-CN" altLang="en-US" dirty="0"/>
              <a:t>处，再将</a:t>
            </a:r>
            <a:r>
              <a:rPr lang="en-US" altLang="zh-CN" b="1" i="1" dirty="0">
                <a:solidFill>
                  <a:srgbClr val="3C8C93"/>
                </a:solidFill>
              </a:rPr>
              <a:t>C</a:t>
            </a:r>
            <a:r>
              <a:rPr lang="zh-CN" altLang="en-US" dirty="0"/>
              <a:t>处的车移到</a:t>
            </a:r>
            <a:r>
              <a:rPr lang="en-US" altLang="zh-CN" b="1" i="1" dirty="0">
                <a:solidFill>
                  <a:srgbClr val="3C8C93"/>
                </a:solidFill>
              </a:rPr>
              <a:t>B</a:t>
            </a:r>
            <a:r>
              <a:rPr lang="zh-CN" altLang="en-US" dirty="0"/>
              <a:t>处，这样就能一劳永逸了，此时移动距离仅为</a:t>
            </a:r>
            <a:r>
              <a:rPr lang="en-US" altLang="zh-CN" b="1" dirty="0">
                <a:solidFill>
                  <a:srgbClr val="3C8C93"/>
                </a:solidFill>
              </a:rPr>
              <a:t>3</a:t>
            </a:r>
            <a:r>
              <a:rPr lang="zh-CN" altLang="en-US" dirty="0"/>
              <a:t>。</a:t>
            </a:r>
          </a:p>
          <a:p>
            <a:r>
              <a:rPr lang="zh-CN" altLang="en-US" dirty="0"/>
              <a:t>可见贪心策略一与最优算法效率比可达到</a:t>
            </a:r>
            <a:r>
              <a:rPr lang="en-US" altLang="zh-CN" b="1" i="1" dirty="0">
                <a:solidFill>
                  <a:srgbClr val="3C8C93"/>
                </a:solidFill>
              </a:rPr>
              <a:t>m</a:t>
            </a:r>
            <a:r>
              <a:rPr lang="en-US" altLang="zh-CN" b="1" dirty="0">
                <a:solidFill>
                  <a:srgbClr val="3C8C93"/>
                </a:solidFill>
              </a:rPr>
              <a:t>/3</a:t>
            </a:r>
            <a:r>
              <a:rPr lang="zh-CN" altLang="en-US" dirty="0"/>
              <a:t>，当</a:t>
            </a:r>
            <a:r>
              <a:rPr lang="en-US" altLang="zh-CN" b="1" i="1" dirty="0">
                <a:solidFill>
                  <a:srgbClr val="3C8C93"/>
                </a:solidFill>
              </a:rPr>
              <a:t>m</a:t>
            </a:r>
            <a:r>
              <a:rPr lang="zh-CN" altLang="en-US" dirty="0"/>
              <a:t>无限大时，这样的算法显然是不好的。</a:t>
            </a:r>
          </a:p>
        </p:txBody>
      </p:sp>
      <p:pic>
        <p:nvPicPr>
          <p:cNvPr id="2" name="音频 1">
            <a:hlinkClick r:id="" action="ppaction://media"/>
            <a:extLst>
              <a:ext uri="{FF2B5EF4-FFF2-40B4-BE49-F238E27FC236}">
                <a16:creationId xmlns:a16="http://schemas.microsoft.com/office/drawing/2014/main" id="{E5E30FA1-3F54-412E-8CE7-C67C061645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60840"/>
    </mc:Choice>
    <mc:Fallback>
      <p:transition advTm="608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Rot="1" noChangeArrowheads="1"/>
          </p:cNvSpPr>
          <p:nvPr>
            <p:ph type="title"/>
          </p:nvPr>
        </p:nvSpPr>
        <p:spPr/>
        <p:txBody>
          <a:bodyPr/>
          <a:lstStyle/>
          <a:p>
            <a:pPr eaLnBrk="1" hangingPunct="1"/>
            <a:r>
              <a:rPr lang="zh-CN" altLang="en-US"/>
              <a:t>考虑策略二</a:t>
            </a:r>
          </a:p>
        </p:txBody>
      </p:sp>
      <p:sp>
        <p:nvSpPr>
          <p:cNvPr id="11267" name="Rectangle 3"/>
          <p:cNvSpPr>
            <a:spLocks noGrp="1" noRot="1" noChangeArrowheads="1"/>
          </p:cNvSpPr>
          <p:nvPr>
            <p:ph idx="1"/>
          </p:nvPr>
        </p:nvSpPr>
        <p:spPr/>
        <p:txBody>
          <a:bodyPr/>
          <a:lstStyle/>
          <a:p>
            <a:r>
              <a:rPr lang="zh-CN" altLang="en-US" dirty="0"/>
              <a:t>策略二：设第</a:t>
            </a:r>
            <a:r>
              <a:rPr lang="en-US" altLang="zh-CN" b="1" i="1" dirty="0" err="1">
                <a:solidFill>
                  <a:srgbClr val="3C8C93"/>
                </a:solidFill>
              </a:rPr>
              <a:t>i</a:t>
            </a:r>
            <a:r>
              <a:rPr lang="zh-CN" altLang="en-US" dirty="0"/>
              <a:t>辆车已经移动的距离为</a:t>
            </a:r>
            <a:r>
              <a:rPr lang="en-US" altLang="zh-CN" b="1" i="1" dirty="0">
                <a:solidFill>
                  <a:srgbClr val="3C8C93"/>
                </a:solidFill>
              </a:rPr>
              <a:t>d</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a:t>
            </a:r>
            <a:r>
              <a:rPr lang="zh-CN" altLang="en-US" dirty="0"/>
              <a:t>，当顶点</a:t>
            </a:r>
            <a:r>
              <a:rPr lang="en-US" altLang="zh-CN" b="1" i="1" dirty="0">
                <a:solidFill>
                  <a:srgbClr val="3C8C93"/>
                </a:solidFill>
              </a:rPr>
              <a:t>j</a:t>
            </a:r>
            <a:r>
              <a:rPr lang="zh-CN" altLang="en-US" dirty="0"/>
              <a:t>提出服务要求时选择第</a:t>
            </a:r>
            <a:r>
              <a:rPr lang="en-US" altLang="zh-CN" b="1" i="1" dirty="0">
                <a:solidFill>
                  <a:srgbClr val="3C8C93"/>
                </a:solidFill>
              </a:rPr>
              <a:t>t</a:t>
            </a:r>
            <a:r>
              <a:rPr lang="zh-CN" altLang="en-US" dirty="0"/>
              <a:t>辆车使得</a:t>
            </a:r>
            <a:r>
              <a:rPr lang="en-US" altLang="zh-CN" b="1" i="1" dirty="0">
                <a:solidFill>
                  <a:srgbClr val="3C8C93"/>
                </a:solidFill>
              </a:rPr>
              <a:t>d</a:t>
            </a:r>
            <a:r>
              <a:rPr lang="en-US" altLang="zh-CN" b="1" dirty="0">
                <a:solidFill>
                  <a:srgbClr val="3C8C93"/>
                </a:solidFill>
              </a:rPr>
              <a:t>[</a:t>
            </a:r>
            <a:r>
              <a:rPr lang="en-US" altLang="zh-CN" b="1" i="1" dirty="0">
                <a:solidFill>
                  <a:srgbClr val="3C8C93"/>
                </a:solidFill>
              </a:rPr>
              <a:t>t</a:t>
            </a:r>
            <a:r>
              <a:rPr lang="en-US" altLang="zh-CN" b="1" dirty="0">
                <a:solidFill>
                  <a:srgbClr val="3C8C93"/>
                </a:solidFill>
              </a:rPr>
              <a:t>] + </a:t>
            </a:r>
            <a:r>
              <a:rPr lang="en-US" altLang="zh-CN" b="1" i="1" dirty="0" err="1">
                <a:solidFill>
                  <a:srgbClr val="3C8C93"/>
                </a:solidFill>
              </a:rPr>
              <a:t>dist</a:t>
            </a:r>
            <a:r>
              <a:rPr lang="en-US" altLang="zh-CN" b="1" dirty="0">
                <a:solidFill>
                  <a:srgbClr val="3C8C93"/>
                </a:solidFill>
              </a:rPr>
              <a:t>(</a:t>
            </a:r>
            <a:r>
              <a:rPr lang="en-US" altLang="zh-CN" b="1" i="1" dirty="0">
                <a:solidFill>
                  <a:srgbClr val="3C8C93"/>
                </a:solidFill>
              </a:rPr>
              <a:t>t</a:t>
            </a:r>
            <a:r>
              <a:rPr lang="en-US" altLang="zh-CN" b="1" dirty="0">
                <a:solidFill>
                  <a:srgbClr val="3C8C93"/>
                </a:solidFill>
              </a:rPr>
              <a:t> , </a:t>
            </a:r>
            <a:r>
              <a:rPr lang="en-US" altLang="zh-CN" b="1" i="1" dirty="0">
                <a:solidFill>
                  <a:srgbClr val="3C8C93"/>
                </a:solidFill>
              </a:rPr>
              <a:t>j</a:t>
            </a:r>
            <a:r>
              <a:rPr lang="en-US" altLang="zh-CN" b="1" dirty="0">
                <a:solidFill>
                  <a:srgbClr val="3C8C93"/>
                </a:solidFill>
              </a:rPr>
              <a:t>) = min{</a:t>
            </a:r>
            <a:r>
              <a:rPr lang="en-US" altLang="zh-CN" b="1" i="1" dirty="0">
                <a:solidFill>
                  <a:srgbClr val="3C8C93"/>
                </a:solidFill>
              </a:rPr>
              <a:t>d</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 + </a:t>
            </a:r>
            <a:r>
              <a:rPr lang="en-US" altLang="zh-CN" b="1" i="1" dirty="0" err="1">
                <a:solidFill>
                  <a:srgbClr val="3C8C93"/>
                </a:solidFill>
              </a:rPr>
              <a:t>dist</a:t>
            </a:r>
            <a:r>
              <a:rPr lang="en-US" altLang="zh-CN" b="1" dirty="0">
                <a:solidFill>
                  <a:srgbClr val="3C8C93"/>
                </a:solidFill>
              </a:rPr>
              <a:t>(</a:t>
            </a:r>
            <a:r>
              <a:rPr lang="en-US" altLang="zh-CN" b="1" i="1" dirty="0" err="1">
                <a:solidFill>
                  <a:srgbClr val="3C8C93"/>
                </a:solidFill>
              </a:rPr>
              <a:t>i</a:t>
            </a:r>
            <a:r>
              <a:rPr lang="en-US" altLang="zh-CN" b="1" dirty="0">
                <a:solidFill>
                  <a:srgbClr val="3C8C93"/>
                </a:solidFill>
              </a:rPr>
              <a:t> , </a:t>
            </a:r>
            <a:r>
              <a:rPr lang="en-US" altLang="zh-CN" b="1" i="1" dirty="0">
                <a:solidFill>
                  <a:srgbClr val="3C8C93"/>
                </a:solidFill>
              </a:rPr>
              <a:t>j</a:t>
            </a:r>
            <a:r>
              <a:rPr lang="en-US" altLang="zh-CN" b="1" dirty="0">
                <a:solidFill>
                  <a:srgbClr val="3C8C93"/>
                </a:solidFill>
              </a:rPr>
              <a:t>)}</a:t>
            </a:r>
            <a:r>
              <a:rPr lang="zh-CN" altLang="en-US" dirty="0"/>
              <a:t>，其中</a:t>
            </a:r>
            <a:r>
              <a:rPr lang="en-US" altLang="zh-CN" b="1" dirty="0">
                <a:solidFill>
                  <a:srgbClr val="3C8C93"/>
                </a:solidFill>
              </a:rPr>
              <a:t>1≤</a:t>
            </a:r>
            <a:r>
              <a:rPr lang="en-US" altLang="zh-CN" b="1" i="1" dirty="0">
                <a:solidFill>
                  <a:srgbClr val="3C8C93"/>
                </a:solidFill>
              </a:rPr>
              <a:t>i</a:t>
            </a:r>
            <a:r>
              <a:rPr lang="en-US" altLang="zh-CN" b="1" dirty="0">
                <a:solidFill>
                  <a:srgbClr val="3C8C93"/>
                </a:solidFill>
              </a:rPr>
              <a:t>≤</a:t>
            </a:r>
            <a:r>
              <a:rPr lang="en-US" altLang="zh-CN" b="1" i="1" dirty="0">
                <a:solidFill>
                  <a:srgbClr val="3C8C93"/>
                </a:solidFill>
              </a:rPr>
              <a:t>k</a:t>
            </a:r>
            <a:r>
              <a:rPr lang="en-US" altLang="zh-CN" dirty="0"/>
              <a:t>, </a:t>
            </a:r>
            <a:r>
              <a:rPr lang="en-US" altLang="zh-CN" b="1" i="1" dirty="0" err="1">
                <a:solidFill>
                  <a:srgbClr val="3C8C93"/>
                </a:solidFill>
              </a:rPr>
              <a:t>dist</a:t>
            </a:r>
            <a:r>
              <a:rPr lang="zh-CN" altLang="en-US" dirty="0"/>
              <a:t>表示两点间的距离。</a:t>
            </a:r>
          </a:p>
          <a:p>
            <a:endParaRPr lang="en-US" altLang="zh-CN" dirty="0"/>
          </a:p>
          <a:p>
            <a:r>
              <a:rPr lang="zh-CN" altLang="en-US" dirty="0"/>
              <a:t>对于策略二，上面所描述的实例移动距离不超过</a:t>
            </a:r>
            <a:r>
              <a:rPr lang="en-US" altLang="zh-CN" b="1" dirty="0">
                <a:solidFill>
                  <a:srgbClr val="3C8C93"/>
                </a:solidFill>
              </a:rPr>
              <a:t>5</a:t>
            </a:r>
            <a:r>
              <a:rPr lang="zh-CN" altLang="en-US" dirty="0"/>
              <a:t>，后面将会证明，该算法的移动距离不会超过最优值的</a:t>
            </a:r>
            <a:r>
              <a:rPr lang="en-US" altLang="zh-CN" b="1" dirty="0">
                <a:solidFill>
                  <a:srgbClr val="3C8C93"/>
                </a:solidFill>
              </a:rPr>
              <a:t>2</a:t>
            </a:r>
            <a:r>
              <a:rPr lang="zh-CN" altLang="en-US" dirty="0"/>
              <a:t>倍。</a:t>
            </a:r>
          </a:p>
        </p:txBody>
      </p:sp>
      <p:pic>
        <p:nvPicPr>
          <p:cNvPr id="2" name="音频 1">
            <a:hlinkClick r:id="" action="ppaction://media"/>
            <a:extLst>
              <a:ext uri="{FF2B5EF4-FFF2-40B4-BE49-F238E27FC236}">
                <a16:creationId xmlns:a16="http://schemas.microsoft.com/office/drawing/2014/main" id="{B78FBB00-CF73-45A2-B584-DEDD5EB136D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87203"/>
    </mc:Choice>
    <mc:Fallback>
      <p:transition advTm="872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Rot="1" noChangeArrowheads="1"/>
          </p:cNvSpPr>
          <p:nvPr>
            <p:ph type="title"/>
          </p:nvPr>
        </p:nvSpPr>
        <p:spPr/>
        <p:txBody>
          <a:bodyPr/>
          <a:lstStyle/>
          <a:p>
            <a:pPr eaLnBrk="1" hangingPunct="1"/>
            <a:r>
              <a:rPr lang="zh-CN" altLang="en-US"/>
              <a:t>分析结果</a:t>
            </a:r>
          </a:p>
        </p:txBody>
      </p:sp>
      <p:sp>
        <p:nvSpPr>
          <p:cNvPr id="12291" name="Rectangle 3"/>
          <p:cNvSpPr>
            <a:spLocks noGrp="1" noRot="1" noChangeArrowheads="1"/>
          </p:cNvSpPr>
          <p:nvPr>
            <p:ph idx="1"/>
          </p:nvPr>
        </p:nvSpPr>
        <p:spPr/>
        <p:txBody>
          <a:bodyPr/>
          <a:lstStyle/>
          <a:p>
            <a:pPr eaLnBrk="1" hangingPunct="1"/>
            <a:r>
              <a:rPr lang="zh-CN" altLang="en-US" dirty="0"/>
              <a:t>从上面的分析过程可以看出，衡量一个在线算法的效率的一个重要标准就是看它和最优的离线算法的开销的比值，比值越小，说明算法的效率越高。</a:t>
            </a:r>
            <a:endParaRPr lang="en-US" altLang="zh-CN" dirty="0"/>
          </a:p>
          <a:p>
            <a:pPr eaLnBrk="1" hangingPunct="1"/>
            <a:r>
              <a:rPr lang="zh-CN" altLang="en-US" dirty="0"/>
              <a:t>这一衡量标准和近似算法的近似比类似</a:t>
            </a:r>
          </a:p>
          <a:p>
            <a:pPr eaLnBrk="1" hangingPunct="1">
              <a:buFont typeface="Wingdings" pitchFamily="2" charset="2"/>
              <a:buNone/>
            </a:pPr>
            <a:endParaRPr lang="zh-CN" altLang="en-US" dirty="0"/>
          </a:p>
          <a:p>
            <a:pPr eaLnBrk="1" hangingPunct="1"/>
            <a:endParaRPr lang="en-US" altLang="zh-CN" dirty="0"/>
          </a:p>
        </p:txBody>
      </p:sp>
      <p:pic>
        <p:nvPicPr>
          <p:cNvPr id="2" name="音频 1">
            <a:hlinkClick r:id="" action="ppaction://media"/>
            <a:extLst>
              <a:ext uri="{FF2B5EF4-FFF2-40B4-BE49-F238E27FC236}">
                <a16:creationId xmlns:a16="http://schemas.microsoft.com/office/drawing/2014/main" id="{3A533562-71E1-48DB-8AFA-836869EC158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23300" y="6337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30349"/>
    </mc:Choice>
    <mc:Fallback>
      <p:transition advTm="30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3.4"/>
</p:tagLst>
</file>

<file path=ppt/theme/theme1.xml><?xml version="1.0" encoding="utf-8"?>
<a:theme xmlns:a="http://schemas.openxmlformats.org/drawingml/2006/main" name="北大课件">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经典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北大课件.thmx</Template>
  <TotalTime>2871</TotalTime>
  <Words>2898</Words>
  <Application>Microsoft Office PowerPoint</Application>
  <PresentationFormat>全屏显示(4:3)</PresentationFormat>
  <Paragraphs>162</Paragraphs>
  <Slides>31</Slides>
  <Notes>4</Notes>
  <HiddenSlides>0</HiddenSlides>
  <MMClips>31</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31</vt:i4>
      </vt:variant>
    </vt:vector>
  </HeadingPairs>
  <TitlesOfParts>
    <vt:vector size="39" baseType="lpstr">
      <vt:lpstr>黑体</vt:lpstr>
      <vt:lpstr>宋体</vt:lpstr>
      <vt:lpstr>Arial</vt:lpstr>
      <vt:lpstr>Calibri</vt:lpstr>
      <vt:lpstr>Times New Roman</vt:lpstr>
      <vt:lpstr>Wingdings</vt:lpstr>
      <vt:lpstr>北大课件</vt:lpstr>
      <vt:lpstr>公式</vt:lpstr>
      <vt:lpstr>在线算法——设计与分析</vt:lpstr>
      <vt:lpstr>与经典算法有何不同？</vt:lpstr>
      <vt:lpstr>经典实例：k服务问题</vt:lpstr>
      <vt:lpstr>问题分析</vt:lpstr>
      <vt:lpstr>贪心策略的选择 </vt:lpstr>
      <vt:lpstr>考虑策略一</vt:lpstr>
      <vt:lpstr>考虑策略一（续）</vt:lpstr>
      <vt:lpstr>考虑策略二</vt:lpstr>
      <vt:lpstr>分析结果</vt:lpstr>
      <vt:lpstr>竞争比</vt:lpstr>
      <vt:lpstr>在线算法的优劣标准</vt:lpstr>
      <vt:lpstr>基于竞争比的算法评价——页调度问题</vt:lpstr>
      <vt:lpstr>常见的页调度算法</vt:lpstr>
      <vt:lpstr>LRU算法的分析</vt:lpstr>
      <vt:lpstr>LRU算法的分析(续)</vt:lpstr>
      <vt:lpstr>LRU算法的分析(续)</vt:lpstr>
      <vt:lpstr>LRU算法的分析(续)</vt:lpstr>
      <vt:lpstr>LRU算法的分析(续)</vt:lpstr>
      <vt:lpstr>LRU算法的分析(续)</vt:lpstr>
      <vt:lpstr>LRU算法的分析(续)</vt:lpstr>
      <vt:lpstr>LRU算法的分析(续)</vt:lpstr>
      <vt:lpstr>K服务问题的一般情况</vt:lpstr>
      <vt:lpstr>页调度问题是K服务问题的特殊情形</vt:lpstr>
      <vt:lpstr>K服务问题竞争比的下界</vt:lpstr>
      <vt:lpstr>下界的证明</vt:lpstr>
      <vt:lpstr>下界证明（续）</vt:lpstr>
      <vt:lpstr>下界的证明（续）</vt:lpstr>
      <vt:lpstr>下界的证明(续)</vt:lpstr>
      <vt:lpstr>K服务猜测</vt:lpstr>
      <vt:lpstr>其它在线算法</vt:lpstr>
      <vt:lpstr>小结</vt:lpstr>
    </vt:vector>
  </TitlesOfParts>
  <Company>pku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在线算法设计</dc:title>
  <dc:creator>chenshilin</dc:creator>
  <cp:lastModifiedBy>Tingting Jiang</cp:lastModifiedBy>
  <cp:revision>287</cp:revision>
  <cp:lastPrinted>2018-05-23T04:59:28Z</cp:lastPrinted>
  <dcterms:created xsi:type="dcterms:W3CDTF">2009-05-05T01:45:01Z</dcterms:created>
  <dcterms:modified xsi:type="dcterms:W3CDTF">2020-05-23T13:51:31Z</dcterms:modified>
</cp:coreProperties>
</file>

<file path=docProps/thumbnail.jpeg>
</file>